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65"/>
  </p:notesMasterIdLst>
  <p:handoutMasterIdLst>
    <p:handoutMasterId r:id="rId66"/>
  </p:handoutMasterIdLst>
  <p:sldIdLst>
    <p:sldId id="348" r:id="rId2"/>
    <p:sldId id="349" r:id="rId3"/>
    <p:sldId id="350" r:id="rId4"/>
    <p:sldId id="355" r:id="rId5"/>
    <p:sldId id="357" r:id="rId6"/>
    <p:sldId id="358" r:id="rId7"/>
    <p:sldId id="359" r:id="rId8"/>
    <p:sldId id="360" r:id="rId9"/>
    <p:sldId id="351" r:id="rId10"/>
    <p:sldId id="361" r:id="rId11"/>
    <p:sldId id="362" r:id="rId12"/>
    <p:sldId id="363" r:id="rId13"/>
    <p:sldId id="364" r:id="rId14"/>
    <p:sldId id="365" r:id="rId15"/>
    <p:sldId id="366" r:id="rId16"/>
    <p:sldId id="370" r:id="rId17"/>
    <p:sldId id="371" r:id="rId18"/>
    <p:sldId id="372" r:id="rId19"/>
    <p:sldId id="352" r:id="rId20"/>
    <p:sldId id="373" r:id="rId21"/>
    <p:sldId id="374" r:id="rId22"/>
    <p:sldId id="378" r:id="rId23"/>
    <p:sldId id="379" r:id="rId24"/>
    <p:sldId id="380" r:id="rId25"/>
    <p:sldId id="381" r:id="rId26"/>
    <p:sldId id="382" r:id="rId27"/>
    <p:sldId id="383" r:id="rId28"/>
    <p:sldId id="384" r:id="rId29"/>
    <p:sldId id="385" r:id="rId30"/>
    <p:sldId id="386" r:id="rId31"/>
    <p:sldId id="388" r:id="rId32"/>
    <p:sldId id="389" r:id="rId33"/>
    <p:sldId id="390" r:id="rId34"/>
    <p:sldId id="391" r:id="rId35"/>
    <p:sldId id="392" r:id="rId36"/>
    <p:sldId id="393" r:id="rId37"/>
    <p:sldId id="395" r:id="rId38"/>
    <p:sldId id="396" r:id="rId39"/>
    <p:sldId id="397" r:id="rId40"/>
    <p:sldId id="398" r:id="rId41"/>
    <p:sldId id="399" r:id="rId42"/>
    <p:sldId id="401" r:id="rId43"/>
    <p:sldId id="403" r:id="rId44"/>
    <p:sldId id="402" r:id="rId45"/>
    <p:sldId id="404" r:id="rId46"/>
    <p:sldId id="405" r:id="rId47"/>
    <p:sldId id="353" r:id="rId48"/>
    <p:sldId id="406" r:id="rId49"/>
    <p:sldId id="409" r:id="rId50"/>
    <p:sldId id="410" r:id="rId51"/>
    <p:sldId id="411" r:id="rId52"/>
    <p:sldId id="412" r:id="rId53"/>
    <p:sldId id="413" r:id="rId54"/>
    <p:sldId id="419" r:id="rId55"/>
    <p:sldId id="420" r:id="rId56"/>
    <p:sldId id="421" r:id="rId57"/>
    <p:sldId id="422" r:id="rId58"/>
    <p:sldId id="423" r:id="rId59"/>
    <p:sldId id="424" r:id="rId60"/>
    <p:sldId id="425" r:id="rId61"/>
    <p:sldId id="427" r:id="rId62"/>
    <p:sldId id="428" r:id="rId63"/>
    <p:sldId id="356" r:id="rId64"/>
  </p:sldIdLst>
  <p:sldSz cx="12192000" cy="6858000"/>
  <p:notesSz cx="6997700" cy="9283700"/>
  <p:embeddedFontLst>
    <p:embeddedFont>
      <p:font typeface="본고딕 KR Regular" panose="020B0600000101010101" charset="-127"/>
      <p:regular r:id="rId67"/>
    </p:embeddedFont>
    <p:embeddedFont>
      <p:font typeface="Amaranth" panose="020B0600000101010101" charset="0"/>
      <p:regular r:id="rId68"/>
      <p:bold r:id="rId69"/>
      <p:boldItalic r:id="rId70"/>
    </p:embeddedFont>
    <p:embeddedFont>
      <p:font typeface="Britannic Bold" panose="020B0903060703020204" pitchFamily="34" charset="0"/>
      <p:regular r:id="rId71"/>
    </p:embeddedFont>
    <p:embeddedFont>
      <p:font typeface="Cambria Math" panose="02040503050406030204" pitchFamily="18" charset="0"/>
      <p:regular r:id="rId72"/>
    </p:embeddedFont>
    <p:embeddedFont>
      <p:font typeface="Consolas" panose="020B0609020204030204" pitchFamily="49" charset="0"/>
      <p:regular r:id="rId73"/>
      <p:bold r:id="rId74"/>
      <p:italic r:id="rId75"/>
      <p:boldItalic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C2F3"/>
    <a:srgbClr val="E99998"/>
    <a:srgbClr val="DDB0FF"/>
    <a:srgbClr val="E2F1D9"/>
    <a:srgbClr val="99E3FF"/>
    <a:srgbClr val="FCE5D6"/>
    <a:srgbClr val="FFF2CD"/>
    <a:srgbClr val="00BAFF"/>
    <a:srgbClr val="B14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74" Type="http://schemas.openxmlformats.org/officeDocument/2006/relationships/font" Target="fonts/font8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7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47680-5B45-4075-8EF5-A6499484B3D5}" type="datetimeFigureOut">
              <a:rPr lang="en-US" smtClean="0">
                <a:latin typeface="Amaranth" panose="02000503000000020004" pitchFamily="50" charset="0"/>
              </a:rPr>
              <a:t>2/10/2022</a:t>
            </a:fld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6DFC2-323F-45CF-9F5E-8362F361C984}" type="slidenum">
              <a:rPr lang="en-US" smtClean="0">
                <a:latin typeface="Amaranth" panose="02000503000000020004" pitchFamily="50" charset="0"/>
              </a:rPr>
              <a:t>‹#›</a:t>
            </a:fld>
            <a:endParaRPr lang="en-US">
              <a:latin typeface="Amaranth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685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7BC75996-6902-45E1-91B2-84002FE0FDDD}" type="datetimeFigureOut">
              <a:rPr lang="ko-KR" altLang="en-US" smtClean="0"/>
              <a:pPr/>
              <a:t>2022-02-10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AC3B06DF-F96A-40D8-B2BA-ACB7EF1480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95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여기서 내용의 핵심이 </a:t>
            </a:r>
            <a:r>
              <a:rPr lang="ko-KR" altLang="en-US" err="1"/>
              <a:t>뭔지</a:t>
            </a:r>
            <a:r>
              <a:rPr lang="en-US" altLang="ko-KR"/>
              <a:t>?</a:t>
            </a:r>
          </a:p>
          <a:p>
            <a:r>
              <a:rPr lang="en-US" altLang="ko-KR"/>
              <a:t>Prove </a:t>
            </a:r>
            <a:r>
              <a:rPr lang="ko-KR" altLang="en-US"/>
              <a:t>와 </a:t>
            </a:r>
            <a:r>
              <a:rPr lang="en-US" altLang="ko-KR"/>
              <a:t>authenticate</a:t>
            </a:r>
            <a:r>
              <a:rPr lang="ko-KR" altLang="en-US"/>
              <a:t>의 차이</a:t>
            </a:r>
            <a:r>
              <a:rPr lang="en-US" altLang="ko-KR"/>
              <a:t>?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023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두 </a:t>
            </a:r>
            <a:r>
              <a:rPr lang="en-US" altLang="ko-KR"/>
              <a:t>attribute</a:t>
            </a:r>
            <a:r>
              <a:rPr lang="ko-KR" altLang="en-US"/>
              <a:t>가 </a:t>
            </a:r>
            <a:r>
              <a:rPr lang="ko-KR" altLang="en-US" err="1"/>
              <a:t>다른가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282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Source domain?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18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Ticket</a:t>
            </a:r>
            <a:r>
              <a:rPr lang="ko-KR" altLang="en-US"/>
              <a:t> </a:t>
            </a:r>
            <a:r>
              <a:rPr lang="en-US" altLang="ko-KR"/>
              <a:t>granting</a:t>
            </a:r>
            <a:r>
              <a:rPr lang="ko-KR" altLang="en-US"/>
              <a:t> </a:t>
            </a:r>
            <a:r>
              <a:rPr lang="en-US" altLang="ko-KR"/>
              <a:t>ticket</a:t>
            </a:r>
            <a:r>
              <a:rPr lang="ko-KR" altLang="en-US"/>
              <a:t>을 캡처해</a:t>
            </a:r>
            <a:endParaRPr lang="en-US" altLang="ko-KR"/>
          </a:p>
          <a:p>
            <a:r>
              <a:rPr lang="ko-KR" altLang="en-US"/>
              <a:t>사용자가 로그아웃 하면</a:t>
            </a:r>
            <a:r>
              <a:rPr lang="en-US" altLang="ko-KR"/>
              <a:t>, </a:t>
            </a:r>
            <a:r>
              <a:rPr lang="ko-KR" altLang="en-US"/>
              <a:t>사용자 네트워크 주소로 </a:t>
            </a:r>
            <a:r>
              <a:rPr lang="en-US" altLang="ko-KR"/>
              <a:t>TGS</a:t>
            </a:r>
            <a:r>
              <a:rPr lang="ko-KR" altLang="en-US"/>
              <a:t>에 접근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239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Ticket = not prove anyone’s identity</a:t>
            </a:r>
            <a:r>
              <a:rPr lang="ko-KR" altLang="en-US"/>
              <a:t> </a:t>
            </a:r>
            <a:r>
              <a:rPr lang="en-US" altLang="ko-KR"/>
              <a:t>&amp;</a:t>
            </a:r>
            <a:r>
              <a:rPr lang="ko-KR" altLang="en-US"/>
              <a:t> </a:t>
            </a:r>
            <a:r>
              <a:rPr lang="en-US" altLang="ko-KR"/>
              <a:t>distribute session key securely</a:t>
            </a:r>
          </a:p>
          <a:p>
            <a:r>
              <a:rPr lang="en-US" altLang="ko-KR"/>
              <a:t>Authenticator = prove client’s identity</a:t>
            </a:r>
          </a:p>
          <a:p>
            <a:pPr marL="171450" indent="-171450">
              <a:buFontTx/>
              <a:buChar char="-"/>
            </a:pPr>
            <a:r>
              <a:rPr lang="en-US" altLang="ko-KR"/>
              <a:t>Used only once</a:t>
            </a:r>
          </a:p>
          <a:p>
            <a:pPr marL="171450" indent="-171450">
              <a:buFontTx/>
              <a:buChar char="-"/>
            </a:pPr>
            <a:r>
              <a:rPr lang="en-US" altLang="ko-KR"/>
              <a:t>Has short lifetime</a:t>
            </a:r>
          </a:p>
          <a:p>
            <a:pPr marL="0" indent="0">
              <a:buFontTx/>
              <a:buNone/>
            </a:pPr>
            <a:r>
              <a:rPr lang="ko-KR" altLang="en-US"/>
              <a:t>이 두가지 특성 때문에 </a:t>
            </a:r>
            <a:r>
              <a:rPr lang="en-US" altLang="ko-KR"/>
              <a:t>stealing both ticket and authenticator for presentation later </a:t>
            </a:r>
            <a:r>
              <a:rPr lang="ko-KR" altLang="en-US"/>
              <a:t>에 대한 위협은 </a:t>
            </a:r>
            <a:r>
              <a:rPr lang="en-US" altLang="ko-KR"/>
              <a:t>is countered(</a:t>
            </a:r>
            <a:r>
              <a:rPr lang="ko-KR" altLang="en-US"/>
              <a:t>대응됨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422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Authentication forwarding</a:t>
            </a:r>
          </a:p>
          <a:p>
            <a:r>
              <a:rPr lang="en-US" altLang="ko-KR"/>
              <a:t>Client</a:t>
            </a:r>
            <a:r>
              <a:rPr lang="ko-KR" altLang="en-US"/>
              <a:t>에 발급된 </a:t>
            </a:r>
            <a:r>
              <a:rPr lang="en-US" altLang="ko-KR"/>
              <a:t>credential</a:t>
            </a:r>
            <a:r>
              <a:rPr lang="ko-KR" altLang="en-US"/>
              <a:t>을 다른 </a:t>
            </a:r>
            <a:r>
              <a:rPr lang="en-US" altLang="ko-KR"/>
              <a:t>host</a:t>
            </a:r>
            <a:r>
              <a:rPr lang="ko-KR" altLang="en-US"/>
              <a:t>에게 </a:t>
            </a:r>
            <a:r>
              <a:rPr lang="en-US" altLang="ko-KR"/>
              <a:t>forward &amp; </a:t>
            </a:r>
            <a:r>
              <a:rPr lang="ko-KR" altLang="en-US"/>
              <a:t>다른 </a:t>
            </a:r>
            <a:r>
              <a:rPr lang="en-US" altLang="ko-KR"/>
              <a:t>client</a:t>
            </a:r>
            <a:r>
              <a:rPr lang="ko-KR" altLang="en-US"/>
              <a:t>에 의해 사용됨</a:t>
            </a:r>
            <a:endParaRPr lang="en-US" altLang="ko-KR"/>
          </a:p>
          <a:p>
            <a:r>
              <a:rPr lang="en-US" altLang="ko-KR"/>
              <a:t>-&gt; client</a:t>
            </a:r>
            <a:r>
              <a:rPr lang="ko-KR" altLang="en-US"/>
              <a:t>가 서버에 접근 가능하게 하고</a:t>
            </a:r>
            <a:r>
              <a:rPr lang="en-US" altLang="ko-KR"/>
              <a:t>, </a:t>
            </a:r>
            <a:r>
              <a:rPr lang="ko-KR" altLang="en-US"/>
              <a:t>그 서버가 다른 서버에 </a:t>
            </a:r>
            <a:r>
              <a:rPr lang="en-US" altLang="ko-KR"/>
              <a:t>client</a:t>
            </a:r>
            <a:r>
              <a:rPr lang="ko-KR" altLang="en-US"/>
              <a:t>를 대신해서 접근할 수 있도록 함</a:t>
            </a:r>
            <a:endParaRPr lang="en-US" altLang="ko-KR"/>
          </a:p>
          <a:p>
            <a:r>
              <a:rPr lang="en-US" altLang="ko-KR"/>
              <a:t>e.g., client</a:t>
            </a:r>
            <a:r>
              <a:rPr lang="ko-KR" altLang="en-US"/>
              <a:t>가 </a:t>
            </a:r>
            <a:r>
              <a:rPr lang="en-US" altLang="ko-KR"/>
              <a:t>print server</a:t>
            </a:r>
            <a:r>
              <a:rPr lang="ko-KR" altLang="en-US"/>
              <a:t>에 </a:t>
            </a:r>
            <a:r>
              <a:rPr lang="en-US" altLang="ko-KR"/>
              <a:t>request</a:t>
            </a:r>
            <a:r>
              <a:rPr lang="ko-KR" altLang="en-US"/>
              <a:t>를 넣음</a:t>
            </a:r>
            <a:r>
              <a:rPr lang="en-US" altLang="ko-KR"/>
              <a:t>. File server</a:t>
            </a:r>
            <a:r>
              <a:rPr lang="ko-KR" altLang="en-US"/>
              <a:t>로부터 </a:t>
            </a:r>
            <a:r>
              <a:rPr lang="en-US" altLang="ko-KR"/>
              <a:t>client file</a:t>
            </a:r>
            <a:r>
              <a:rPr lang="ko-KR" altLang="en-US"/>
              <a:t>에 접근하는데</a:t>
            </a:r>
            <a:r>
              <a:rPr lang="en-US" altLang="ko-KR"/>
              <a:t>, </a:t>
            </a:r>
            <a:r>
              <a:rPr lang="ko-KR" altLang="en-US"/>
              <a:t>이 때 사용자의 </a:t>
            </a:r>
            <a:r>
              <a:rPr lang="en-US" altLang="ko-KR"/>
              <a:t>credential </a:t>
            </a:r>
            <a:r>
              <a:rPr lang="ko-KR" altLang="en-US"/>
              <a:t>그대로 이용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167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PCBC encryption to provide integrity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510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Timestamp</a:t>
            </a:r>
            <a:r>
              <a:rPr lang="ko-KR" altLang="en-US"/>
              <a:t>가 더 이상 필요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302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690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Authentication vs. Authorization?</a:t>
            </a:r>
          </a:p>
          <a:p>
            <a:r>
              <a:rPr lang="en-US" altLang="ko-KR"/>
              <a:t>Runtime</a:t>
            </a:r>
            <a:r>
              <a:rPr lang="ko-KR" altLang="en-US"/>
              <a:t> </a:t>
            </a:r>
            <a:r>
              <a:rPr lang="en-US" altLang="ko-KR"/>
              <a:t>Configurator?</a:t>
            </a:r>
          </a:p>
          <a:p>
            <a:r>
              <a:rPr lang="en-US" altLang="ko-KR"/>
              <a:t>Provisioning?</a:t>
            </a:r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403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두 </a:t>
            </a:r>
            <a:r>
              <a:rPr lang="en-US" altLang="ko-KR"/>
              <a:t>attribute</a:t>
            </a:r>
            <a:r>
              <a:rPr lang="ko-KR" altLang="en-US"/>
              <a:t>가 </a:t>
            </a:r>
            <a:r>
              <a:rPr lang="ko-KR" altLang="en-US" err="1"/>
              <a:t>다른가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433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9159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4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5" indent="0" algn="ctr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735432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54157"/>
            <a:ext cx="3932237" cy="2140168"/>
          </a:xfrm>
        </p:spPr>
        <p:txBody>
          <a:bodyPr anchor="b">
            <a:noAutofit/>
          </a:bodyPr>
          <a:lstStyle>
            <a:lvl1pPr latinLnBrk="0">
              <a:defRPr sz="36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67299" y="282035"/>
            <a:ext cx="6232071" cy="6439444"/>
          </a:xfrm>
        </p:spPr>
        <p:txBody>
          <a:bodyPr>
            <a:normAutofit/>
          </a:bodyPr>
          <a:lstStyle>
            <a:lvl1pPr marL="274320" indent="-274320" defTabSz="228600" latinLnBrk="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600" b="0" i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868663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400"/>
            </a:lvl2pPr>
            <a:lvl3pPr marL="1371577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000"/>
            </a:lvl3pPr>
            <a:lvl4pPr marL="1714466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4pPr>
            <a:lvl5pPr marL="2171655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5623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latinLnBrk="0">
              <a:defRPr sz="2400"/>
            </a:lvl1pPr>
            <a:lvl2pPr latinLnBrk="0">
              <a:defRPr sz="2000"/>
            </a:lvl2pPr>
            <a:lvl3pPr latinLnBrk="0">
              <a:defRPr sz="1800"/>
            </a:lvl3pPr>
            <a:lvl4pPr latinLnBrk="0">
              <a:defRPr sz="1600"/>
            </a:lvl4pPr>
            <a:lvl5pPr latinLnBrk="0"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6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marL="273600" indent="-273600" latinLnBrk="0">
              <a:buFont typeface="+mj-lt"/>
              <a:buAutoNum type="arabicPeriod"/>
              <a:defRPr sz="2400"/>
            </a:lvl1pPr>
            <a:lvl2pPr marL="687600" indent="-273600" latinLnBrk="0">
              <a:buFont typeface="+mj-lt"/>
              <a:buAutoNum type="arabicPeriod"/>
              <a:defRPr sz="2000"/>
            </a:lvl2pPr>
            <a:lvl3pPr marL="1144800" indent="-230400" latinLnBrk="0">
              <a:buFont typeface="+mj-lt"/>
              <a:buAutoNum type="arabicPeriod"/>
              <a:defRPr sz="1800"/>
            </a:lvl3pPr>
            <a:lvl4pPr latinLnBrk="0"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9430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Black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latinLnBrk="0"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latinLnBrk="0"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latinLnBrk="0"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latinLnBrk="0"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1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1839736"/>
            <a:ext cx="10515600" cy="2127254"/>
          </a:xfrm>
        </p:spPr>
        <p:txBody>
          <a:bodyPr>
            <a:no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838200" y="4079526"/>
            <a:ext cx="10515600" cy="227682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4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 latinLnBrk="0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814761"/>
            <a:ext cx="10515600" cy="1274893"/>
          </a:xfrm>
        </p:spPr>
        <p:txBody>
          <a:bodyPr>
            <a:normAutofit/>
          </a:bodyPr>
          <a:lstStyle>
            <a:lvl1pPr marL="0" indent="0" latinLnBrk="0" hangingPunct="1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361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33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778399"/>
            <a:ext cx="5157787" cy="648001"/>
          </a:xfrm>
        </p:spPr>
        <p:txBody>
          <a:bodyPr anchor="ctr">
            <a:normAutofit/>
          </a:bodyPr>
          <a:lstStyle>
            <a:lvl1pPr marL="0" indent="0" latinLnBrk="0">
              <a:buNone/>
              <a:defRPr sz="2800" b="1" baseline="0">
                <a:latin typeface="+mj-lt"/>
                <a:ea typeface="+mj-ea"/>
                <a:cs typeface="SirinStencil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2" y="1778399"/>
            <a:ext cx="5183188" cy="648001"/>
          </a:xfrm>
        </p:spPr>
        <p:txBody>
          <a:bodyPr anchor="ctr">
            <a:normAutofit/>
          </a:bodyPr>
          <a:lstStyle>
            <a:lvl1pPr marL="0" indent="0">
              <a:buNone/>
              <a:defRPr lang="en-US" altLang="ko-KR" sz="2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Monoton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4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17A344-6D7C-4984-BF17-9AE7BEB57807}"/>
              </a:ext>
            </a:extLst>
          </p:cNvPr>
          <p:cNvGrpSpPr/>
          <p:nvPr userDrawn="1"/>
        </p:nvGrpSpPr>
        <p:grpSpPr>
          <a:xfrm>
            <a:off x="0" y="6516093"/>
            <a:ext cx="1716737" cy="313861"/>
            <a:chOff x="9574310" y="475081"/>
            <a:chExt cx="1716737" cy="31386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1D1905-60D7-4932-BD69-3101B5A05C21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047" y="488011"/>
              <a:ext cx="0" cy="28800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바닥글 개체 틀 3">
              <a:extLst>
                <a:ext uri="{FF2B5EF4-FFF2-40B4-BE49-F238E27FC236}">
                  <a16:creationId xmlns:a16="http://schemas.microsoft.com/office/drawing/2014/main" id="{ECA9A5FF-CD52-47B4-B8AE-FC54A2D3B886}"/>
                </a:ext>
              </a:extLst>
            </p:cNvPr>
            <p:cNvSpPr txBox="1">
              <a:spLocks/>
            </p:cNvSpPr>
            <p:nvPr/>
          </p:nvSpPr>
          <p:spPr>
            <a:xfrm>
              <a:off x="9574310" y="475081"/>
              <a:ext cx="1689841" cy="313861"/>
            </a:xfrm>
            <a:prstGeom prst="rect">
              <a:avLst/>
            </a:prstGeom>
            <a:ln w="28575" cap="flat" cmpd="sng" algn="ctr">
              <a:noFill/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tx1"/>
                  </a:solidFill>
                </a:rPr>
                <a:t>Hacker’s In </a:t>
              </a:r>
              <a:r>
                <a:rPr lang="en-US" altLang="ko-KR" err="1">
                  <a:solidFill>
                    <a:schemeClr val="tx1"/>
                  </a:solidFill>
                </a:rPr>
                <a:t>inTrusion</a:t>
              </a:r>
              <a:endParaRPr lang="en-US" altLang="ko-KR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6CA62D2-8D3B-472E-A60D-AE93019400FD}"/>
              </a:ext>
            </a:extLst>
          </p:cNvPr>
          <p:cNvSpPr txBox="1"/>
          <p:nvPr userDrawn="1"/>
        </p:nvSpPr>
        <p:spPr>
          <a:xfrm>
            <a:off x="1689841" y="6516093"/>
            <a:ext cx="527482" cy="31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B15BF13-0622-4A59-B29F-164774F9CAD9}" type="slidenum">
              <a:rPr lang="ko-KR" altLang="en-US" sz="14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pPr algn="ctr"/>
              <a:t>‹#›</a:t>
            </a:fld>
            <a:endParaRPr lang="ko-KR" altLang="en-US" sz="1400" b="1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9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71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000" b="0" kern="1200" spc="100" baseline="0">
          <a:solidFill>
            <a:schemeClr val="tx1"/>
          </a:solidFill>
          <a:latin typeface="+mj-lt"/>
          <a:ea typeface="+mj-ea"/>
          <a:cs typeface="Bungee Shade" charset="0"/>
        </a:defRPr>
      </a:lvl1pPr>
    </p:titleStyle>
    <p:bodyStyle>
      <a:lvl1pPr marL="274320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FF3300"/>
        </a:buClr>
        <a:buFont typeface="Arial" panose="020B0604020202020204" pitchFamily="34" charset="0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1pPr>
      <a:lvl2pPr marL="685783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50"/>
        </a:buClr>
        <a:buFont typeface="Wingdings" panose="05000000000000000000" pitchFamily="2" charset="2"/>
        <a:buChar char="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2pPr>
      <a:lvl3pPr marL="1142971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F0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3pPr>
      <a:lvl4pPr marL="1600160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4pPr>
      <a:lvl5pPr marL="2057349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582B281-3A5D-4B0E-AA52-1D4FFD570E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Chapter 15: User Authentication </a:t>
            </a:r>
            <a:endParaRPr lang="ko-KR" altLang="en-US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F4D4E1BF-6602-4494-A0AA-F33D6D69EB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altLang="ko-KR" dirty="0"/>
              <a:t>Freshman Seminar</a:t>
            </a:r>
          </a:p>
          <a:p>
            <a:r>
              <a:rPr lang="en-US" altLang="ko-KR" dirty="0"/>
              <a:t>2022.02.11</a:t>
            </a:r>
          </a:p>
          <a:p>
            <a:r>
              <a:rPr lang="en-US" altLang="ko-KR" dirty="0" err="1"/>
              <a:t>Sumin</a:t>
            </a:r>
            <a:r>
              <a:rPr lang="en-US" altLang="ko-KR" dirty="0"/>
              <a:t> Sohn</a:t>
            </a:r>
          </a:p>
        </p:txBody>
      </p:sp>
    </p:spTree>
    <p:extLst>
      <p:ext uri="{BB962C8B-B14F-4D97-AF65-F5344CB8AC3E}">
        <p14:creationId xmlns:p14="http://schemas.microsoft.com/office/powerpoint/2010/main" val="2568483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5BBD5ED-9441-45D3-A063-64ACAA08B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Secret Key Distribution Using a KDC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0EBD94EB-A53E-44F3-AECB-B6A729DE14C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Purpose: distribute securely a session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dirty="0"/>
                  <a:t> to A and B</a:t>
                </a:r>
              </a:p>
              <a:p>
                <a:r>
                  <a:rPr lang="en-US" altLang="ko-KR" dirty="0"/>
                  <a:t>At step 2 and 3</a:t>
                </a:r>
              </a:p>
              <a:p>
                <a:pPr lvl="1"/>
                <a:r>
                  <a:rPr lang="en-US" altLang="ko-KR" dirty="0"/>
                  <a:t>Securely acquire new session key</a:t>
                </a:r>
              </a:p>
              <a:p>
                <a:r>
                  <a:rPr lang="en-US" altLang="ko-KR" dirty="0"/>
                  <a:t>At step 4</a:t>
                </a:r>
              </a:p>
              <a:p>
                <a:pPr lvl="1"/>
                <a:r>
                  <a:rPr lang="en-US" altLang="ko-KR" dirty="0"/>
                  <a:t>Assure A of B’s knowledge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</a:p>
              <a:p>
                <a:r>
                  <a:rPr lang="en-US" altLang="ko-KR" dirty="0"/>
                  <a:t>At step 5</a:t>
                </a:r>
              </a:p>
              <a:p>
                <a:pPr lvl="1"/>
                <a:r>
                  <a:rPr lang="en-US" altLang="ko-KR" dirty="0"/>
                  <a:t>Assure B of A’s knowledge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</a:p>
              <a:p>
                <a:pPr lvl="1"/>
                <a:r>
                  <a:rPr lang="en-US" altLang="ko-KR" dirty="0"/>
                  <a:t>Also, this is a fresh message from A</a:t>
                </a:r>
              </a:p>
              <a:p>
                <a:pPr lvl="2"/>
                <a:r>
                  <a:rPr lang="en-US" altLang="ko-KR" dirty="0"/>
                  <a:t>Because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, can prevent replay attack</a:t>
                </a:r>
              </a:p>
            </p:txBody>
          </p:sp>
        </mc:Choice>
        <mc:Fallback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0EBD94EB-A53E-44F3-AECB-B6A729DE14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9D5A670-99D7-4874-8FF9-CAA4B0ED10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142034"/>
            <a:ext cx="5894302" cy="1812143"/>
          </a:xfrm>
        </p:spPr>
      </p:pic>
    </p:spTree>
    <p:extLst>
      <p:ext uri="{BB962C8B-B14F-4D97-AF65-F5344CB8AC3E}">
        <p14:creationId xmlns:p14="http://schemas.microsoft.com/office/powerpoint/2010/main" val="3049950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31C71-31DB-4EC2-A678-AC203A356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Attack: Compromise Old Session Key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1DE90F2E-EE14-4C68-B176-310EEDC157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9200" indent="-349200">
                  <a:buFont typeface="+mj-lt"/>
                  <a:buAutoNum type="arabicPeriod"/>
                </a:pPr>
                <a:r>
                  <a:rPr lang="en-US" altLang="ko-KR" dirty="0"/>
                  <a:t>Opponent X simply observed and recorded step 3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[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𝐼𝐷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X has the knowledge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 dirty="0"/>
                  <a:t>Simply replay step 3</a:t>
                </a:r>
              </a:p>
              <a:p>
                <a:pPr lvl="1"/>
                <a:r>
                  <a:rPr lang="en-US" altLang="ko-KR" dirty="0"/>
                  <a:t>X impersonate A</a:t>
                </a:r>
              </a:p>
              <a:p>
                <a:pPr lvl="1"/>
                <a:r>
                  <a:rPr lang="en-US" altLang="ko-KR" dirty="0"/>
                  <a:t>And trick B using old session key</a:t>
                </a: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 dirty="0"/>
                  <a:t>X intercept message in step 4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 dirty="0"/>
                  <a:t>X impersonate A’s response in step 5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ko-KR" dirty="0"/>
              </a:p>
              <a:p>
                <a:pPr marL="349200" indent="-349200">
                  <a:buFont typeface="+mj-lt"/>
                  <a:buAutoNum type="arabicPeriod"/>
                </a:pP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1DE90F2E-EE14-4C68-B176-310EEDC157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1861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81FAF-BBCF-4D40-8565-A14597F5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Addition of Timestamp to Step 2 and 3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6">
                <a:extLst>
                  <a:ext uri="{FF2B5EF4-FFF2-40B4-BE49-F238E27FC236}">
                    <a16:creationId xmlns:a16="http://schemas.microsoft.com/office/drawing/2014/main" id="{00C06888-BB29-4350-9990-4B420C4C1FF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/>
                  <a:t>Role of timestamp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Session key has just been generated</a:t>
                </a:r>
              </a:p>
              <a:p>
                <a:pPr lvl="1"/>
                <a:r>
                  <a:rPr lang="en-US" altLang="ko-KR"/>
                  <a:t>Key distribution is a fresh exchange</a:t>
                </a:r>
              </a:p>
              <a:p>
                <a:r>
                  <a:rPr lang="en-US" altLang="ko-KR"/>
                  <a:t>A and B verify timeliness by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𝐶𝑙𝑜𝑐𝑘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𝐶𝑙𝑜𝑐𝑘</m:t>
                    </m:r>
                  </m:oMath>
                </a14:m>
                <a:r>
                  <a:rPr lang="en-US" altLang="ko-KR"/>
                  <a:t> : local clock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: KDC’s clock - local clock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: expected network delay time</a:t>
                </a:r>
              </a:p>
              <a:p>
                <a:r>
                  <a:rPr lang="en-US" altLang="ko-KR"/>
                  <a:t>Even with knowledge of an old session key,  opponent cannot replay step 3</a:t>
                </a:r>
              </a:p>
              <a:p>
                <a:pPr lvl="1"/>
                <a:r>
                  <a:rPr lang="en-US" altLang="ko-KR"/>
                  <a:t>B can detect replay</a:t>
                </a:r>
                <a:endParaRPr lang="ko-KR" altLang="en-US"/>
              </a:p>
            </p:txBody>
          </p:sp>
        </mc:Choice>
        <mc:Fallback xmlns="">
          <p:sp>
            <p:nvSpPr>
              <p:cNvPr id="7" name="내용 개체 틀 6">
                <a:extLst>
                  <a:ext uri="{FF2B5EF4-FFF2-40B4-BE49-F238E27FC236}">
                    <a16:creationId xmlns:a16="http://schemas.microsoft.com/office/drawing/2014/main" id="{00C06888-BB29-4350-9990-4B420C4C1F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 r="-3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F5A91D9-3C08-4F55-93BC-CE9AAD1191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406783"/>
            <a:ext cx="5181600" cy="1501758"/>
          </a:xfrm>
        </p:spPr>
      </p:pic>
    </p:spTree>
    <p:extLst>
      <p:ext uri="{BB962C8B-B14F-4D97-AF65-F5344CB8AC3E}">
        <p14:creationId xmlns:p14="http://schemas.microsoft.com/office/powerpoint/2010/main" val="3049025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8DEB79-F872-438D-8350-4BA46D1D2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Attack: Suppress-Replay Attack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F7B63EA-D1DC-46C0-8D00-ABCC5DA0C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However, reliance on clocks that are synchronized throughout network is required</a:t>
            </a:r>
          </a:p>
          <a:p>
            <a:pPr lvl="1"/>
            <a:r>
              <a:rPr lang="en-US" altLang="ko-KR"/>
              <a:t>Distributed clocks can become unsynchronized</a:t>
            </a:r>
          </a:p>
          <a:p>
            <a:pPr lvl="2"/>
            <a:r>
              <a:rPr lang="en-US" altLang="ko-KR"/>
              <a:t>Faults in clock</a:t>
            </a:r>
          </a:p>
          <a:p>
            <a:pPr lvl="2"/>
            <a:r>
              <a:rPr lang="en-US" altLang="ko-KR"/>
              <a:t>Synchronization mechanism problem</a:t>
            </a:r>
          </a:p>
          <a:p>
            <a:r>
              <a:rPr lang="en-US" altLang="ko-KR"/>
              <a:t>Problem occurs when a sender’s clock is ahead of intended recipient’s site</a:t>
            </a:r>
          </a:p>
          <a:p>
            <a:pPr lvl="1"/>
            <a:r>
              <a:rPr lang="en-US" altLang="ko-KR"/>
              <a:t>Opponent intercept a message from sender</a:t>
            </a:r>
          </a:p>
          <a:p>
            <a:pPr lvl="1"/>
            <a:r>
              <a:rPr lang="en-US" altLang="ko-KR"/>
              <a:t>Replay it later</a:t>
            </a:r>
          </a:p>
          <a:p>
            <a:pPr lvl="2"/>
            <a:r>
              <a:rPr lang="en-US" altLang="ko-KR"/>
              <a:t>When timestamp in message becomes current at recipient’s site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615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597D6-871C-49D6-8561-27953E9F7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Counter Suppress-Replay Attack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ED551E1-4556-43BB-B9F5-735E2F928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9200" indent="-349200">
              <a:buFont typeface="+mj-lt"/>
              <a:buAutoNum type="arabicPeriod"/>
            </a:pPr>
            <a:r>
              <a:rPr lang="en-US" altLang="ko-KR" dirty="0"/>
              <a:t>Parties regularly check clocks against KDC’s clock</a:t>
            </a:r>
          </a:p>
          <a:p>
            <a:pPr marL="349200" indent="-349200">
              <a:buFont typeface="+mj-lt"/>
              <a:buAutoNum type="arabicPeriod"/>
            </a:pPr>
            <a:r>
              <a:rPr lang="en-US" altLang="ko-KR" dirty="0"/>
              <a:t>Rely on handshaking protocols using nonce</a:t>
            </a:r>
          </a:p>
          <a:p>
            <a:pPr lvl="1"/>
            <a:r>
              <a:rPr lang="en-US" altLang="ko-KR" dirty="0"/>
              <a:t>Avoid need for clock synchronization</a:t>
            </a:r>
          </a:p>
          <a:p>
            <a:pPr lvl="1"/>
            <a:r>
              <a:rPr lang="en-US" altLang="ko-KR" dirty="0"/>
              <a:t>Nonce are unpredictable to the sender</a:t>
            </a:r>
          </a:p>
          <a:p>
            <a:pPr lvl="2"/>
            <a:r>
              <a:rPr lang="en-US" altLang="ko-KR" dirty="0"/>
              <a:t>Because recipient choose nonce in the future</a:t>
            </a:r>
          </a:p>
          <a:p>
            <a:pPr lvl="2"/>
            <a:r>
              <a:rPr lang="en-US" altLang="ko-KR" dirty="0"/>
              <a:t>Not vulnerable to suppress attack</a:t>
            </a:r>
          </a:p>
        </p:txBody>
      </p:sp>
    </p:spTree>
    <p:extLst>
      <p:ext uri="{BB962C8B-B14F-4D97-AF65-F5344CB8AC3E}">
        <p14:creationId xmlns:p14="http://schemas.microsoft.com/office/powerpoint/2010/main" val="419438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266A7-3621-475D-970F-76661688D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9"/>
            <a:ext cx="10840453" cy="1325563"/>
          </a:xfrm>
        </p:spPr>
        <p:txBody>
          <a:bodyPr/>
          <a:lstStyle/>
          <a:p>
            <a:r>
              <a:rPr lang="en-US" altLang="ko-KR"/>
              <a:t>Fix on Secret Key Distribution Using KDC #1 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6">
                <a:extLst>
                  <a:ext uri="{FF2B5EF4-FFF2-40B4-BE49-F238E27FC236}">
                    <a16:creationId xmlns:a16="http://schemas.microsoft.com/office/drawing/2014/main" id="{B32EE466-C0C6-4B98-8ADF-61290BB5BA3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349200" indent="-349200">
                  <a:buFont typeface="+mj-lt"/>
                  <a:buAutoNum type="arabicPeriod"/>
                </a:pPr>
                <a:r>
                  <a:rPr lang="en-US" altLang="ko-KR"/>
                  <a:t>A send plaintext message to B</a:t>
                </a:r>
              </a:p>
              <a:p>
                <a:pPr lvl="1"/>
                <a:r>
                  <a:rPr lang="en-US" altLang="ko-KR"/>
                  <a:t>Role of A’s nonce: assure A of timeliness</a:t>
                </a: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/>
                  <a:t>B request a session key to KDC</a:t>
                </a:r>
              </a:p>
              <a:p>
                <a:pPr lvl="1"/>
                <a:r>
                  <a:rPr lang="en-US" altLang="ko-KR"/>
                  <a:t>Role of B’s nonce: assure B of timeliness</a:t>
                </a:r>
              </a:p>
              <a:p>
                <a:pPr lvl="1"/>
                <a:r>
                  <a:rPr lang="en-US" altLang="ko-KR"/>
                  <a:t>Role of encrypted message</a:t>
                </a:r>
              </a:p>
              <a:p>
                <a:pPr lvl="2"/>
                <a:r>
                  <a:rPr lang="en-US" altLang="ko-KR"/>
                  <a:t>instruct KDC to issue credentials to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/>
                  <a:t>: recipient of credentials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ko-KR"/>
                  <a:t>: nonce received from A</a:t>
                </a:r>
              </a:p>
              <a:p>
                <a:pPr lvl="2"/>
                <a:r>
                  <a:rPr lang="en-US" altLang="ko-KR"/>
                  <a:t>KDC will pass this nonce to A for timeliness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ko-KR"/>
                  <a:t>: suggested expiration time for credential</a:t>
                </a:r>
              </a:p>
              <a:p>
                <a:pPr lvl="2"/>
                <a:r>
                  <a:rPr lang="en-US" altLang="ko-KR"/>
                  <a:t>No need to be synchronized</a:t>
                </a:r>
                <a:endParaRPr lang="ko-KR" altLang="en-US"/>
              </a:p>
            </p:txBody>
          </p:sp>
        </mc:Choice>
        <mc:Fallback xmlns="">
          <p:sp>
            <p:nvSpPr>
              <p:cNvPr id="7" name="내용 개체 틀 6">
                <a:extLst>
                  <a:ext uri="{FF2B5EF4-FFF2-40B4-BE49-F238E27FC236}">
                    <a16:creationId xmlns:a16="http://schemas.microsoft.com/office/drawing/2014/main" id="{B32EE466-C0C6-4B98-8ADF-61290BB5BA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196BADD-8847-40F2-B138-493F92C00A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429000"/>
            <a:ext cx="5985972" cy="1284692"/>
          </a:xfrm>
        </p:spPr>
      </p:pic>
    </p:spTree>
    <p:extLst>
      <p:ext uri="{BB962C8B-B14F-4D97-AF65-F5344CB8AC3E}">
        <p14:creationId xmlns:p14="http://schemas.microsoft.com/office/powerpoint/2010/main" val="3153265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266A7-3621-475D-970F-76661688D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9"/>
            <a:ext cx="10840453" cy="1325563"/>
          </a:xfrm>
        </p:spPr>
        <p:txBody>
          <a:bodyPr/>
          <a:lstStyle/>
          <a:p>
            <a:r>
              <a:rPr lang="en-US" altLang="ko-KR"/>
              <a:t>Fix on Secret Key Distribution Using KDC #2 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6">
                <a:extLst>
                  <a:ext uri="{FF2B5EF4-FFF2-40B4-BE49-F238E27FC236}">
                    <a16:creationId xmlns:a16="http://schemas.microsoft.com/office/drawing/2014/main" id="{B32EE466-C0C6-4B98-8ADF-61290BB5BA3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349200" indent="-349200">
                  <a:buFont typeface="+mj-lt"/>
                  <a:buAutoNum type="arabicPeriod" startAt="3"/>
                </a:pPr>
                <a:r>
                  <a:rPr lang="en-US" altLang="ko-KR"/>
                  <a:t>KDC pass session key and ticket to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/>
                  <a:t>: B received A’s initial message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ko-KR"/>
                  <a:t>: not a replay message</a:t>
                </a:r>
              </a:p>
              <a:p>
                <a:pPr lvl="2"/>
                <a:r>
                  <a:rPr lang="en-US" altLang="ko-KR"/>
                  <a:t>Verify timeliness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/>
                  <a:t>: session key</a:t>
                </a:r>
              </a:p>
              <a:p>
                <a:pPr lvl="1"/>
                <a:r>
                  <a:rPr lang="en-US" altLang="ko-KR"/>
                  <a:t>Ticket: block encrypted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altLang="ko-KR"/>
              </a:p>
              <a:p>
                <a:pPr lvl="2"/>
                <a:r>
                  <a:rPr lang="en-US" altLang="ko-KR"/>
                  <a:t>Role: used by A for subsequent authentication</a:t>
                </a:r>
              </a:p>
              <a:p>
                <a:pPr marL="349200" indent="-349200">
                  <a:buFont typeface="+mj-lt"/>
                  <a:buAutoNum type="arabicPeriod" startAt="3"/>
                </a:pPr>
                <a:r>
                  <a:rPr lang="en-US" altLang="ko-KR"/>
                  <a:t>A transmit ticket to B with B’s nonce</a:t>
                </a:r>
              </a:p>
              <a:p>
                <a:pPr lvl="1"/>
                <a:r>
                  <a:rPr lang="en-US" altLang="ko-KR"/>
                  <a:t>To recover nonce, session key is needed</a:t>
                </a:r>
              </a:p>
              <a:p>
                <a:pPr lvl="2"/>
                <a:r>
                  <a:rPr lang="en-US" altLang="ko-KR"/>
                  <a:t>Verify message is from A and not a replay</a:t>
                </a:r>
              </a:p>
              <a:p>
                <a:pPr lvl="1"/>
                <a:r>
                  <a:rPr lang="en-US" altLang="ko-KR"/>
                  <a:t>Ticket provides session key</a:t>
                </a:r>
              </a:p>
            </p:txBody>
          </p:sp>
        </mc:Choice>
        <mc:Fallback xmlns="">
          <p:sp>
            <p:nvSpPr>
              <p:cNvPr id="7" name="내용 개체 틀 6">
                <a:extLst>
                  <a:ext uri="{FF2B5EF4-FFF2-40B4-BE49-F238E27FC236}">
                    <a16:creationId xmlns:a16="http://schemas.microsoft.com/office/drawing/2014/main" id="{B32EE466-C0C6-4B98-8ADF-61290BB5BA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196BADD-8847-40F2-B138-493F92C00A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429000"/>
            <a:ext cx="5985972" cy="1284692"/>
          </a:xfrm>
        </p:spPr>
      </p:pic>
    </p:spTree>
    <p:extLst>
      <p:ext uri="{BB962C8B-B14F-4D97-AF65-F5344CB8AC3E}">
        <p14:creationId xmlns:p14="http://schemas.microsoft.com/office/powerpoint/2010/main" val="3068211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266A7-3621-475D-970F-76661688D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9"/>
            <a:ext cx="10840453" cy="1325563"/>
          </a:xfrm>
        </p:spPr>
        <p:txBody>
          <a:bodyPr/>
          <a:lstStyle/>
          <a:p>
            <a:r>
              <a:rPr lang="en-US" altLang="ko-KR"/>
              <a:t>Fix on Secret Key Distribution Using KDC #3 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내용 개체 틀 6">
                <a:extLst>
                  <a:ext uri="{FF2B5EF4-FFF2-40B4-BE49-F238E27FC236}">
                    <a16:creationId xmlns:a16="http://schemas.microsoft.com/office/drawing/2014/main" id="{B32EE466-C0C6-4B98-8ADF-61290BB5BA3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Session key within time limit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Used for subsequent authentication to B</a:t>
                </a:r>
              </a:p>
              <a:p>
                <a:pPr lvl="1"/>
                <a:r>
                  <a:rPr lang="en-US" altLang="ko-KR" dirty="0"/>
                  <a:t>So, can avoid repeated contact with authentication server</a:t>
                </a:r>
              </a:p>
              <a:p>
                <a:r>
                  <a:rPr lang="en-US" altLang="ko-KR" dirty="0"/>
                  <a:t>New session within timeline</a:t>
                </a:r>
              </a:p>
              <a:p>
                <a:pPr marL="754363" lvl="1" indent="-342900">
                  <a:buFont typeface="+mj-lt"/>
                  <a:buAutoNum type="arabicPeriod"/>
                </a:pPr>
                <a:r>
                  <a:rPr lang="en-US" altLang="ko-KR" dirty="0"/>
                  <a:t>A uses ticket again with new A’s nonce</a:t>
                </a:r>
              </a:p>
              <a:p>
                <a:pPr marL="1144800" lvl="2" indent="-230400"/>
                <a:r>
                  <a:rPr lang="en-US" altLang="ko-KR" dirty="0"/>
                  <a:t>Verify ticket has not expired</a:t>
                </a:r>
              </a:p>
              <a:p>
                <a:pPr marL="754363" lvl="1" indent="-342900">
                  <a:buFont typeface="+mj-lt"/>
                  <a:buAutoNum type="arabicPeriod"/>
                </a:pPr>
                <a:r>
                  <a:rPr lang="en-US" altLang="ko-KR" dirty="0"/>
                  <a:t>B send new B’s nonce and received A’s nonce</a:t>
                </a:r>
              </a:p>
              <a:p>
                <a:pPr marL="1144800" lvl="2" indent="-230400"/>
                <a:r>
                  <a:rPr lang="en-US" altLang="ko-KR" dirty="0"/>
                  <a:t>A verifies message is not a replay</a:t>
                </a:r>
              </a:p>
              <a:p>
                <a:pPr marL="687612" lvl="1" indent="-230400"/>
                <a:r>
                  <a:rPr lang="en-US" altLang="ko-KR" dirty="0"/>
                  <a:t>A send received B’s nonce</a:t>
                </a:r>
              </a:p>
              <a:p>
                <a:pPr marL="1144800" lvl="2" indent="-230400"/>
                <a:r>
                  <a:rPr lang="en-US" altLang="ko-KR" dirty="0"/>
                  <a:t>B verifies message is not a replay</a:t>
                </a:r>
              </a:p>
            </p:txBody>
          </p:sp>
        </mc:Choice>
        <mc:Fallback>
          <p:sp>
            <p:nvSpPr>
              <p:cNvPr id="7" name="내용 개체 틀 6">
                <a:extLst>
                  <a:ext uri="{FF2B5EF4-FFF2-40B4-BE49-F238E27FC236}">
                    <a16:creationId xmlns:a16="http://schemas.microsoft.com/office/drawing/2014/main" id="{B32EE466-C0C6-4B98-8ADF-61290BB5BA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DD7D982-CC84-4CE8-8CAB-9A64C78B94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472016"/>
            <a:ext cx="4495800" cy="1189797"/>
          </a:xfrm>
        </p:spPr>
      </p:pic>
    </p:spTree>
    <p:extLst>
      <p:ext uri="{BB962C8B-B14F-4D97-AF65-F5344CB8AC3E}">
        <p14:creationId xmlns:p14="http://schemas.microsoft.com/office/powerpoint/2010/main" val="1890855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4B981-C1EE-491E-831C-ACB2AEA39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Refinement on KDC Strategy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E09C558-0675-42AB-ADC7-FC5F511E3E6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/>
                  <a:t>Use KDC strategy deleting step 4 and 5</a:t>
                </a:r>
              </a:p>
              <a:p>
                <a:pPr lvl="1"/>
                <a:r>
                  <a:rPr lang="en-US" altLang="ko-KR"/>
                  <a:t>Both sender and receiver have to be online at the same time</a:t>
                </a:r>
              </a:p>
              <a:p>
                <a:r>
                  <a:rPr lang="en-US" altLang="ko-KR"/>
                  <a:t>What this approach provides?</a:t>
                </a:r>
              </a:p>
              <a:p>
                <a:pPr lvl="1"/>
                <a:r>
                  <a:rPr lang="en-US" altLang="ko-KR"/>
                  <a:t>Only intended recipient of message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can read</a:t>
                </a:r>
              </a:p>
              <a:p>
                <a:pPr lvl="1"/>
                <a:r>
                  <a:rPr lang="en-US" altLang="ko-KR"/>
                  <a:t>Provides authentication</a:t>
                </a:r>
              </a:p>
              <a:p>
                <a:pPr lvl="2"/>
                <a:r>
                  <a:rPr lang="en-US" altLang="ko-KR"/>
                  <a:t>Sender is A</a:t>
                </a:r>
              </a:p>
              <a:p>
                <a:r>
                  <a:rPr lang="en-US" altLang="ko-KR"/>
                  <a:t>Not protect against replay attack</a:t>
                </a:r>
              </a:p>
              <a:p>
                <a:pPr lvl="1"/>
                <a:r>
                  <a:rPr lang="en-US" altLang="ko-KR"/>
                  <a:t>However, applying timestamp may limit usefulness</a:t>
                </a:r>
              </a:p>
              <a:p>
                <a:pPr lvl="2"/>
                <a:r>
                  <a:rPr lang="en-US" altLang="ko-KR"/>
                  <a:t>Because of potential delay in email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E09C558-0675-42AB-ADC7-FC5F511E3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246959C-8B26-4B81-A7DE-C9EC744659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22813"/>
          <a:stretch/>
        </p:blipFill>
        <p:spPr>
          <a:xfrm>
            <a:off x="6172200" y="1852520"/>
            <a:ext cx="5181600" cy="2842628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9B64A8-1D1A-4C7C-8A19-B5A3CB61F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430" y="5101640"/>
            <a:ext cx="5705475" cy="11144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BA12CAF-BD05-4936-9F2D-0A8D46C00C0B}"/>
              </a:ext>
            </a:extLst>
          </p:cNvPr>
          <p:cNvSpPr/>
          <p:nvPr/>
        </p:nvSpPr>
        <p:spPr>
          <a:xfrm>
            <a:off x="7908759" y="5771147"/>
            <a:ext cx="3224464" cy="5572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815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C99F4F-D1EE-4DFE-9D2C-94319C62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15.3 Kerberos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2DBCBB-AE01-4B43-885B-627347B0E8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845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D1F5D-17A5-47F1-9B67-6985CF4DF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832003-BAF0-49F6-B5DA-AF6C73D0E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15.1 Remote user-authentication principles</a:t>
            </a:r>
          </a:p>
          <a:p>
            <a:r>
              <a:rPr lang="en-US" altLang="ko-KR"/>
              <a:t>15.2 Remote user-authentication using symmetric encryption</a:t>
            </a:r>
          </a:p>
          <a:p>
            <a:r>
              <a:rPr lang="en-US" altLang="ko-KR"/>
              <a:t>15.3 Kerberos</a:t>
            </a:r>
          </a:p>
          <a:p>
            <a:r>
              <a:rPr lang="en-US" altLang="ko-KR"/>
              <a:t>15.4 Remote user authentication using asymmetric encryption</a:t>
            </a:r>
          </a:p>
          <a:p>
            <a:r>
              <a:rPr lang="en-US" altLang="ko-KR"/>
              <a:t>15.5 Federated identity management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458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7899D8D-7841-4FCA-91C2-F0226F2DB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Possible Threats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FC0322-A456-475B-B22A-992C2D61C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Open distributed environment</a:t>
            </a:r>
          </a:p>
          <a:p>
            <a:pPr lvl="1"/>
            <a:r>
              <a:rPr lang="en-US" altLang="ko-KR" dirty="0"/>
              <a:t>Users at workstations want to access services on servers distributed throughout network</a:t>
            </a:r>
          </a:p>
          <a:p>
            <a:pPr lvl="1"/>
            <a:r>
              <a:rPr lang="en-US" altLang="ko-KR" dirty="0"/>
              <a:t>Servers want</a:t>
            </a:r>
          </a:p>
          <a:p>
            <a:pPr lvl="2"/>
            <a:r>
              <a:rPr lang="en-US" altLang="ko-KR" dirty="0"/>
              <a:t>Restrict access to authorized users</a:t>
            </a:r>
          </a:p>
          <a:p>
            <a:pPr lvl="2"/>
            <a:r>
              <a:rPr lang="en-US" altLang="ko-KR" dirty="0"/>
              <a:t>Authenticate requests for service</a:t>
            </a:r>
          </a:p>
          <a:p>
            <a:r>
              <a:rPr lang="en-US" altLang="ko-KR" dirty="0"/>
              <a:t>Threats on this environment</a:t>
            </a:r>
          </a:p>
          <a:p>
            <a:pPr marL="687600" lvl="1" indent="-273600">
              <a:buFont typeface="+mj-lt"/>
              <a:buAutoNum type="arabicPeriod"/>
            </a:pPr>
            <a:r>
              <a:rPr lang="en-US" altLang="ko-KR" dirty="0"/>
              <a:t>User gain access to a particular workstation and pretend to be another user</a:t>
            </a:r>
          </a:p>
          <a:p>
            <a:pPr marL="687600" lvl="1" indent="-273600">
              <a:buFont typeface="+mj-lt"/>
              <a:buAutoNum type="arabicPeriod"/>
            </a:pPr>
            <a:r>
              <a:rPr lang="en-US" altLang="ko-KR" dirty="0"/>
              <a:t>User may alter the network address of a workstation </a:t>
            </a:r>
          </a:p>
          <a:p>
            <a:pPr lvl="2"/>
            <a:r>
              <a:rPr lang="en-US" altLang="ko-KR" dirty="0"/>
              <a:t>Requests appear to come from impersonated workstation</a:t>
            </a:r>
          </a:p>
          <a:p>
            <a:pPr marL="687600" lvl="1" indent="-273600">
              <a:buFont typeface="+mj-lt"/>
              <a:buAutoNum type="arabicPeriod"/>
            </a:pPr>
            <a:r>
              <a:rPr lang="en-US" altLang="ko-KR" dirty="0"/>
              <a:t>User eavesdrop on exchanges and use replay attack to access or disrupt to server</a:t>
            </a:r>
          </a:p>
          <a:p>
            <a:pPr marL="756900" lvl="1" indent="-342900"/>
            <a:r>
              <a:rPr lang="en-US" altLang="ko-KR" dirty="0"/>
              <a:t>Kerberos can handle these threats</a:t>
            </a:r>
          </a:p>
        </p:txBody>
      </p:sp>
    </p:spTree>
    <p:extLst>
      <p:ext uri="{BB962C8B-B14F-4D97-AF65-F5344CB8AC3E}">
        <p14:creationId xmlns:p14="http://schemas.microsoft.com/office/powerpoint/2010/main" val="1400786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7D9A1D-9D01-4382-A9C2-8025D98CB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Motivation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A75F18-AB63-46A1-9002-808A86298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Distributed architecture</a:t>
            </a:r>
          </a:p>
          <a:p>
            <a:pPr lvl="1"/>
            <a:r>
              <a:rPr lang="en-US" altLang="ko-KR" dirty="0"/>
              <a:t>Consist of dedicated user workstations(client) and distributed or centralized servers</a:t>
            </a:r>
          </a:p>
          <a:p>
            <a:r>
              <a:rPr lang="en-US" altLang="ko-KR" dirty="0"/>
              <a:t>Approaches</a:t>
            </a:r>
          </a:p>
          <a:p>
            <a:pPr lvl="1"/>
            <a:r>
              <a:rPr lang="en-US" altLang="ko-KR" dirty="0"/>
              <a:t>Rely on each individual client workstation to assure the identity of its users</a:t>
            </a:r>
          </a:p>
          <a:p>
            <a:pPr lvl="1"/>
            <a:r>
              <a:rPr lang="en-US" altLang="ko-KR" dirty="0"/>
              <a:t>Require that client systems authenticate themselves to servers </a:t>
            </a:r>
          </a:p>
          <a:p>
            <a:pPr lvl="1"/>
            <a:r>
              <a:rPr lang="en-US" altLang="ko-KR" dirty="0"/>
              <a:t>Require user to prove his or her identity for each service</a:t>
            </a:r>
          </a:p>
          <a:p>
            <a:pPr lvl="2"/>
            <a:r>
              <a:rPr lang="en-US" altLang="ko-KR" dirty="0"/>
              <a:t>Also, require that servers prove their identity to clients</a:t>
            </a:r>
          </a:p>
          <a:p>
            <a:pPr lvl="2"/>
            <a:r>
              <a:rPr lang="en-US" altLang="ko-KR" dirty="0"/>
              <a:t>Needed to protect resources in open environment</a:t>
            </a:r>
          </a:p>
          <a:p>
            <a:pPr lvl="2"/>
            <a:r>
              <a:rPr lang="en-US" altLang="ko-KR" dirty="0"/>
              <a:t>Kerberos supports this approach</a:t>
            </a:r>
          </a:p>
        </p:txBody>
      </p:sp>
    </p:spTree>
    <p:extLst>
      <p:ext uri="{BB962C8B-B14F-4D97-AF65-F5344CB8AC3E}">
        <p14:creationId xmlns:p14="http://schemas.microsoft.com/office/powerpoint/2010/main" val="2847788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16FBB-2E5C-4193-8453-F08180CD6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Requirements on Kerberos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8E70B1-2A3D-425F-ABBB-E51ADBAAF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Secure</a:t>
            </a:r>
          </a:p>
          <a:p>
            <a:pPr lvl="1"/>
            <a:r>
              <a:rPr lang="en-US" altLang="ko-KR"/>
              <a:t>Eavesdropper cannot obtain information to impersonate user</a:t>
            </a:r>
          </a:p>
          <a:p>
            <a:pPr lvl="1"/>
            <a:r>
              <a:rPr lang="en-US" altLang="ko-KR"/>
              <a:t>Opponent does not find it to be the weak link on Kerberos</a:t>
            </a:r>
          </a:p>
          <a:p>
            <a:r>
              <a:rPr lang="en-US" altLang="ko-KR"/>
              <a:t>Reliable </a:t>
            </a:r>
          </a:p>
          <a:p>
            <a:pPr lvl="1"/>
            <a:r>
              <a:rPr lang="en-US" altLang="ko-KR"/>
              <a:t>Lack of availability of Kerberos service = lack of availability of the supported services </a:t>
            </a:r>
          </a:p>
          <a:p>
            <a:pPr lvl="1"/>
            <a:r>
              <a:rPr lang="en-US" altLang="ko-KR"/>
              <a:t>Hence, Kerberos should be reliable and employ distributed server architecture</a:t>
            </a:r>
          </a:p>
          <a:p>
            <a:r>
              <a:rPr lang="en-US" altLang="ko-KR"/>
              <a:t>Transparent</a:t>
            </a:r>
          </a:p>
          <a:p>
            <a:pPr lvl="1"/>
            <a:r>
              <a:rPr lang="en-US" altLang="ko-KR"/>
              <a:t>User should not be aware that authentication is taking place beyond entering password</a:t>
            </a:r>
          </a:p>
          <a:p>
            <a:r>
              <a:rPr lang="en-US" altLang="ko-KR"/>
              <a:t>Scalable</a:t>
            </a:r>
          </a:p>
          <a:p>
            <a:pPr lvl="1"/>
            <a:r>
              <a:rPr lang="en-US" altLang="ko-KR"/>
              <a:t>System support large numbers of clients and servers</a:t>
            </a:r>
          </a:p>
        </p:txBody>
      </p:sp>
    </p:spTree>
    <p:extLst>
      <p:ext uri="{BB962C8B-B14F-4D97-AF65-F5344CB8AC3E}">
        <p14:creationId xmlns:p14="http://schemas.microsoft.com/office/powerpoint/2010/main" val="3374468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B917E-7945-40E3-A862-7332929D8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 Authentication Dialogue #1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4F0898-BF49-48D0-94ED-0AFCA9BBC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Problem</a:t>
            </a:r>
          </a:p>
          <a:p>
            <a:pPr lvl="1"/>
            <a:r>
              <a:rPr lang="en-US" altLang="ko-KR" dirty="0"/>
              <a:t>In unprotected network environment, any client can apply to any server for service</a:t>
            </a:r>
          </a:p>
          <a:p>
            <a:pPr lvl="1"/>
            <a:r>
              <a:rPr lang="en-US" altLang="ko-KR" dirty="0"/>
              <a:t>Risk: impersonation</a:t>
            </a:r>
          </a:p>
          <a:p>
            <a:pPr lvl="2"/>
            <a:r>
              <a:rPr lang="en-US" altLang="ko-KR" dirty="0"/>
              <a:t>Obtain privileges on server</a:t>
            </a:r>
          </a:p>
          <a:p>
            <a:r>
              <a:rPr lang="en-US" altLang="ko-KR" dirty="0"/>
              <a:t>Counter</a:t>
            </a:r>
          </a:p>
          <a:p>
            <a:pPr lvl="1"/>
            <a:r>
              <a:rPr lang="en-US" altLang="ko-KR" dirty="0"/>
              <a:t>Each server is required to confirm identities of clients who request service</a:t>
            </a:r>
          </a:p>
          <a:p>
            <a:pPr lvl="2"/>
            <a:r>
              <a:rPr lang="en-US" altLang="ko-KR" dirty="0"/>
              <a:t>Burden on each server</a:t>
            </a:r>
          </a:p>
          <a:p>
            <a:pPr lvl="1"/>
            <a:r>
              <a:rPr lang="en-US" altLang="ko-KR" dirty="0"/>
              <a:t>Use authentication server(AS)</a:t>
            </a:r>
          </a:p>
          <a:p>
            <a:pPr lvl="2"/>
            <a:r>
              <a:rPr lang="en-US" altLang="ko-KR" dirty="0"/>
              <a:t>Knows the passwords of all users and stores these in centralized database</a:t>
            </a:r>
          </a:p>
          <a:p>
            <a:pPr lvl="2"/>
            <a:r>
              <a:rPr lang="en-US" altLang="ko-KR" dirty="0"/>
              <a:t>Share a unique secret key with each server</a:t>
            </a:r>
          </a:p>
        </p:txBody>
      </p:sp>
    </p:spTree>
    <p:extLst>
      <p:ext uri="{BB962C8B-B14F-4D97-AF65-F5344CB8AC3E}">
        <p14:creationId xmlns:p14="http://schemas.microsoft.com/office/powerpoint/2010/main" val="2939925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6D0CEF-B8B1-4D94-A516-481F6ACCF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 Authentication Dialogue #2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F3A83B00-FDA7-46A3-9BF0-54B856D1B8E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/>
                  <a:t>AS checks database to see</a:t>
                </a:r>
              </a:p>
              <a:p>
                <a:pPr lvl="1"/>
                <a:r>
                  <a:rPr lang="en-US" altLang="ko-KR"/>
                  <a:t>If user has supplied proper password for this user ID</a:t>
                </a:r>
              </a:p>
              <a:p>
                <a:pPr lvl="1"/>
                <a:r>
                  <a:rPr lang="en-US" altLang="ko-KR"/>
                  <a:t>And if user is permitted access to server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altLang="ko-KR"/>
              </a:p>
              <a:p>
                <a:r>
                  <a:rPr lang="en-US" altLang="ko-KR"/>
                  <a:t>AS creates a ticket</a:t>
                </a:r>
              </a:p>
              <a:p>
                <a:pPr lvl="1"/>
                <a:r>
                  <a:rPr lang="en-US" altLang="ko-KR"/>
                  <a:t>To convince the server that this user is authentic</a:t>
                </a:r>
              </a:p>
              <a:p>
                <a:pPr lvl="1"/>
                <a:r>
                  <a:rPr lang="en-US" altLang="ko-KR"/>
                  <a:t>Encrypted ticket cannot be altered by C or opponent</a:t>
                </a:r>
              </a:p>
              <a:p>
                <a:pPr lvl="1"/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F3A83B00-FDA7-46A3-9BF0-54B856D1B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ED7CDD8-212F-49EC-B0CC-96E04B0936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2" y="1825626"/>
            <a:ext cx="4922518" cy="2011080"/>
          </a:xfr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E5C6079-4998-418C-8AAC-F7BD9A5601FC}"/>
              </a:ext>
            </a:extLst>
          </p:cNvPr>
          <p:cNvGrpSpPr/>
          <p:nvPr/>
        </p:nvGrpSpPr>
        <p:grpSpPr>
          <a:xfrm>
            <a:off x="6172202" y="3836706"/>
            <a:ext cx="5633087" cy="2886652"/>
            <a:chOff x="3474720" y="1800225"/>
            <a:chExt cx="8239125" cy="451008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C604AFF-4836-46E9-B6F2-2AC9111E3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6637" y="1800225"/>
              <a:ext cx="5038725" cy="325755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52CBDD6-03B8-4C9E-9CCD-501B97836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4720" y="5167308"/>
              <a:ext cx="8239125" cy="114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1394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6D0CEF-B8B1-4D94-A516-481F6ACCF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Authentication Dialogue #3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F3A83B00-FDA7-46A3-9BF0-54B856D1B8E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After decrypting ticket,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ko-KR" dirty="0"/>
                  <a:t> verifies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dirty="0"/>
                  <a:t> is same as unencrypted user ID in message</a:t>
                </a:r>
              </a:p>
              <a:p>
                <a:pPr lvl="1"/>
                <a:r>
                  <a:rPr lang="en-US" altLang="ko-KR" dirty="0"/>
                  <a:t>Decrypt ticket properly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Ticket is valid when sender’s address is same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𝐴𝐷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  <a:p>
                <a:pPr lvl="2"/>
                <a:r>
                  <a:rPr lang="en-US" altLang="ko-KR" dirty="0"/>
                  <a:t>Prevent impersonation</a:t>
                </a:r>
              </a:p>
              <a:p>
                <a:r>
                  <a:rPr lang="en-US" altLang="ko-KR" dirty="0"/>
                  <a:t>Impersonation procedure</a:t>
                </a:r>
              </a:p>
              <a:p>
                <a:pPr marL="687600" lvl="1" indent="-273600">
                  <a:buFont typeface="+mj-lt"/>
                  <a:buAutoNum type="arabicPeriod"/>
                </a:pPr>
                <a:r>
                  <a:rPr lang="en-US" altLang="ko-KR" dirty="0"/>
                  <a:t>Opponent capture message (2)</a:t>
                </a:r>
              </a:p>
              <a:p>
                <a:pPr marL="687600" lvl="1" indent="-273600">
                  <a:buFont typeface="+mj-lt"/>
                  <a:buAutoNum type="arabicPeriod"/>
                </a:pPr>
                <a:r>
                  <a:rPr lang="en-US" altLang="ko-KR" dirty="0"/>
                  <a:t>Transmit from another workstation</a:t>
                </a:r>
              </a:p>
              <a:p>
                <a:pPr marL="687600" lvl="1" indent="-273600">
                  <a:buFont typeface="+mj-lt"/>
                  <a:buAutoNum type="arabicPeriod"/>
                </a:pPr>
                <a:r>
                  <a:rPr lang="en-US" altLang="ko-KR" dirty="0"/>
                  <a:t>Do not grant access to the user on another workstation</a:t>
                </a:r>
              </a:p>
              <a:p>
                <a:pPr lvl="1"/>
                <a:endParaRPr lang="ko-KR" altLang="en-US" dirty="0"/>
              </a:p>
            </p:txBody>
          </p:sp>
        </mc:Choice>
        <mc:Fallback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F3A83B00-FDA7-46A3-9BF0-54B856D1B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 t="-11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ED7CDD8-212F-49EC-B0CC-96E04B0936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2" y="1825626"/>
            <a:ext cx="4922518" cy="2011080"/>
          </a:xfr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E5C6079-4998-418C-8AAC-F7BD9A5601FC}"/>
              </a:ext>
            </a:extLst>
          </p:cNvPr>
          <p:cNvGrpSpPr/>
          <p:nvPr/>
        </p:nvGrpSpPr>
        <p:grpSpPr>
          <a:xfrm>
            <a:off x="6172202" y="3836706"/>
            <a:ext cx="5633087" cy="2886652"/>
            <a:chOff x="3474720" y="1800225"/>
            <a:chExt cx="8239125" cy="451008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C604AFF-4836-46E9-B6F2-2AC9111E3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6637" y="1800225"/>
              <a:ext cx="5038725" cy="325755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52CBDD6-03B8-4C9E-9CCD-501B97836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4720" y="5167308"/>
              <a:ext cx="8239125" cy="114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0220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A200E92-DF70-4856-A7FB-97F1A3287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Have 2 Problems</a:t>
            </a:r>
            <a:endParaRPr lang="ko-KR" altLang="en-US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79276046-6AE1-4950-AD42-0355F1C58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Want to minimize number of times to enter password</a:t>
            </a:r>
          </a:p>
          <a:p>
            <a:pPr lvl="1"/>
            <a:r>
              <a:rPr lang="en-US" altLang="ko-KR"/>
              <a:t>Improve matters by reusable tickets</a:t>
            </a:r>
          </a:p>
          <a:p>
            <a:pPr lvl="1"/>
            <a:r>
              <a:rPr lang="en-US" altLang="ko-KR"/>
              <a:t>For a single logon session, workstation can store ticket and use for multiple accesses</a:t>
            </a:r>
          </a:p>
          <a:p>
            <a:pPr lvl="1"/>
            <a:r>
              <a:rPr lang="en-US" altLang="ko-KR"/>
              <a:t>However, still need a new ticket for every different service</a:t>
            </a:r>
          </a:p>
          <a:p>
            <a:pPr lvl="2"/>
            <a:r>
              <a:rPr lang="en-US" altLang="ko-KR"/>
              <a:t>E.g., print server, mail server, file server, etc.</a:t>
            </a:r>
          </a:p>
          <a:p>
            <a:r>
              <a:rPr lang="en-US" altLang="ko-KR"/>
              <a:t>Involve plaintext transmission of password</a:t>
            </a:r>
          </a:p>
          <a:p>
            <a:pPr lvl="1"/>
            <a:r>
              <a:rPr lang="en-US" altLang="ko-KR"/>
              <a:t>Eavesdropper can capture password and use for any service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390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1993F-6FAB-4BF6-A453-B005DA1A6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to Solve?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54E38-2B17-41F3-AA97-1F5623832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Introduce a scheme</a:t>
            </a:r>
          </a:p>
          <a:p>
            <a:pPr lvl="1"/>
            <a:r>
              <a:rPr lang="en-US" altLang="ko-KR" dirty="0"/>
              <a:t>New server Ticket-granting Server(TGS)</a:t>
            </a:r>
          </a:p>
          <a:p>
            <a:pPr lvl="2"/>
            <a:r>
              <a:rPr lang="en-US" altLang="ko-KR" dirty="0"/>
              <a:t>To minimize number of entering password</a:t>
            </a:r>
          </a:p>
          <a:p>
            <a:pPr lvl="1"/>
            <a:r>
              <a:rPr lang="en-US" altLang="ko-KR" dirty="0"/>
              <a:t>Avoid plaintext password</a:t>
            </a:r>
          </a:p>
          <a:p>
            <a:r>
              <a:rPr lang="en-US" altLang="ko-KR" dirty="0"/>
              <a:t>Role of each server</a:t>
            </a:r>
          </a:p>
          <a:p>
            <a:pPr lvl="1"/>
            <a:r>
              <a:rPr lang="en-US" altLang="ko-KR" dirty="0"/>
              <a:t>User request ticket-granting ticket from AS</a:t>
            </a:r>
          </a:p>
          <a:p>
            <a:pPr lvl="1"/>
            <a:r>
              <a:rPr lang="en-US" altLang="ko-KR" dirty="0"/>
              <a:t>Each time user requires access to a new service, Client applies to TGS using ticket</a:t>
            </a:r>
          </a:p>
          <a:p>
            <a:pPr lvl="2"/>
            <a:r>
              <a:rPr lang="en-US" altLang="ko-KR" dirty="0"/>
              <a:t>Use ticket-granting ticket to authenticate its user</a:t>
            </a:r>
          </a:p>
          <a:p>
            <a:pPr lvl="2"/>
            <a:r>
              <a:rPr lang="en-US" altLang="ko-KR" dirty="0"/>
              <a:t>TGS issues tickets to users who have been authenticated to AS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9531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18E6EB3-DCE9-42A6-B571-3644CFCB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More Secure Authentication Dialogue #1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10078FC3-F982-4B44-803B-D1C5FFA2F41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349200" indent="-349200">
                  <a:buFont typeface="+mj-lt"/>
                  <a:buAutoNum type="arabicPeriod"/>
                </a:pPr>
                <a:r>
                  <a:rPr lang="en-US" altLang="ko-KR"/>
                  <a:t>Request ticket-granting ticket to AS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𝑡𝑔𝑠</m:t>
                        </m:r>
                      </m:sub>
                    </m:sSub>
                  </m:oMath>
                </a14:m>
                <a:r>
                  <a:rPr lang="en-US" altLang="ko-KR"/>
                  <a:t>: request to use the TGS service</a:t>
                </a: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/>
                  <a:t>AS responds with a ticket</a:t>
                </a:r>
              </a:p>
              <a:p>
                <a:pPr lvl="1"/>
                <a:r>
                  <a:rPr lang="en-US" altLang="ko-KR"/>
                  <a:t>Encrypted with a key derived from user pw</a:t>
                </a:r>
              </a:p>
              <a:p>
                <a:pPr lvl="1"/>
                <a:r>
                  <a:rPr lang="en-US" altLang="ko-KR"/>
                  <a:t>Prompt user for pw, generate key, and decrypt response</a:t>
                </a:r>
              </a:p>
              <a:p>
                <a:pPr lvl="2"/>
                <a:r>
                  <a:rPr lang="en-US" altLang="ko-KR"/>
                  <a:t>No transmit in plaintext</a:t>
                </a:r>
              </a:p>
              <a:p>
                <a:pPr lvl="1"/>
                <a:r>
                  <a:rPr lang="en-US" altLang="ko-KR"/>
                  <a:t>Only correct pw can recover the ticket</a:t>
                </a:r>
                <a:endParaRPr lang="ko-KR" altLang="en-US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10078FC3-F982-4B44-803B-D1C5FFA2F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86C1156-7751-4337-A3D0-0915BA1389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2" y="2026348"/>
            <a:ext cx="5782010" cy="4225314"/>
          </a:xfrm>
        </p:spPr>
      </p:pic>
    </p:spTree>
    <p:extLst>
      <p:ext uri="{BB962C8B-B14F-4D97-AF65-F5344CB8AC3E}">
        <p14:creationId xmlns:p14="http://schemas.microsoft.com/office/powerpoint/2010/main" val="3810277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18E6EB3-DCE9-42A6-B571-3644CFCB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More Secure Authentication Dialogue #2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10078FC3-F982-4B44-803B-D1C5FFA2F41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349200" indent="-349200">
                  <a:buFont typeface="+mj-lt"/>
                  <a:buAutoNum type="arabicPeriod" startAt="3"/>
                </a:pPr>
                <a:r>
                  <a:rPr lang="en-US" altLang="ko-KR" dirty="0"/>
                  <a:t>Request service-granting ticket to TGS</a:t>
                </a:r>
              </a:p>
              <a:p>
                <a:pPr marL="349200" indent="-349200">
                  <a:buFont typeface="+mj-lt"/>
                  <a:buAutoNum type="arabicPeriod" startAt="3"/>
                </a:pPr>
                <a:r>
                  <a:rPr lang="en-US" altLang="ko-KR" dirty="0"/>
                  <a:t>TGS issues ticket to grant access to requested service</a:t>
                </a:r>
              </a:p>
              <a:p>
                <a:pPr lvl="1"/>
                <a:r>
                  <a:rPr lang="en-US" altLang="ko-KR" dirty="0"/>
                  <a:t>Check from decrypted ticket</a:t>
                </a:r>
              </a:p>
              <a:p>
                <a:pPr lvl="2"/>
                <a:r>
                  <a:rPr lang="en-US" altLang="ko-KR" dirty="0"/>
                  <a:t>Presence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𝑡𝑔𝑠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Lifetime has not expired</a:t>
                </a:r>
              </a:p>
              <a:p>
                <a:pPr lvl="2"/>
                <a:r>
                  <a:rPr lang="en-US" altLang="ko-KR" dirty="0"/>
                  <a:t>User ID and network address</a:t>
                </a:r>
              </a:p>
              <a:p>
                <a:pPr lvl="1"/>
                <a:r>
                  <a:rPr lang="en-US" altLang="ko-KR" dirty="0"/>
                  <a:t>If user is permitted access to server V</a:t>
                </a:r>
              </a:p>
              <a:p>
                <a:pPr lvl="2"/>
                <a:r>
                  <a:rPr lang="en-US" altLang="ko-KR" dirty="0"/>
                  <a:t>TGS issues ticket</a:t>
                </a:r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10078FC3-F982-4B44-803B-D1C5FFA2F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86C1156-7751-4337-A3D0-0915BA1389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2" y="2026348"/>
            <a:ext cx="5782010" cy="4225314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8A361F3-D900-4FB4-BB31-30110009EC4C}"/>
              </a:ext>
            </a:extLst>
          </p:cNvPr>
          <p:cNvSpPr/>
          <p:nvPr/>
        </p:nvSpPr>
        <p:spPr>
          <a:xfrm>
            <a:off x="7122895" y="4157662"/>
            <a:ext cx="2132617" cy="3791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774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3DAB3EE-8C89-493F-B0BD-A3721EF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15.1 Remote User-Authentication Principles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83ACBE-4D51-4F78-A664-E68B23C3B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736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18E6EB3-DCE9-42A6-B571-3644CFCB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More Secure Authentication Dialogue #3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0078FC3-F982-4B44-803B-D1C5FFA2F4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9200" indent="-349200">
              <a:buFont typeface="+mj-lt"/>
              <a:buAutoNum type="arabicPeriod" startAt="5"/>
            </a:pPr>
            <a:r>
              <a:rPr lang="en-US" altLang="ko-KR"/>
              <a:t>Request access to service</a:t>
            </a:r>
          </a:p>
          <a:p>
            <a:pPr lvl="1"/>
            <a:r>
              <a:rPr lang="en-US" altLang="ko-KR"/>
              <a:t>Server authenticates by contents of ticket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86C1156-7751-4337-A3D0-0915BA1389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2026348"/>
            <a:ext cx="5782010" cy="4225314"/>
          </a:xfrm>
        </p:spPr>
      </p:pic>
    </p:spTree>
    <p:extLst>
      <p:ext uri="{BB962C8B-B14F-4D97-AF65-F5344CB8AC3E}">
        <p14:creationId xmlns:p14="http://schemas.microsoft.com/office/powerpoint/2010/main" val="389738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51722-9E25-408C-AC37-CF19F6D68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Still Have 2 Problems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451B75-C981-4A17-9F91-E9CC9ABB2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Lifetime associated with ticket-granting ticket</a:t>
            </a:r>
          </a:p>
          <a:p>
            <a:pPr lvl="1"/>
            <a:r>
              <a:rPr lang="en-US" altLang="ko-KR" dirty="0"/>
              <a:t>If short, user repeatedly enter password</a:t>
            </a:r>
          </a:p>
          <a:p>
            <a:pPr lvl="1"/>
            <a:r>
              <a:rPr lang="en-US" altLang="ko-KR" dirty="0"/>
              <a:t>If long, opponent has greater opportunity for replay</a:t>
            </a:r>
          </a:p>
          <a:p>
            <a:pPr lvl="2"/>
            <a:r>
              <a:rPr lang="en-US" altLang="ko-KR" dirty="0"/>
              <a:t>Capture</a:t>
            </a:r>
            <a:r>
              <a:rPr lang="ko-KR" altLang="en-US" dirty="0"/>
              <a:t> </a:t>
            </a:r>
            <a:r>
              <a:rPr lang="en-US" altLang="ko-KR" dirty="0"/>
              <a:t>a copy of ticket-granting ticket and send to TGS</a:t>
            </a:r>
          </a:p>
          <a:p>
            <a:pPr lvl="2"/>
            <a:r>
              <a:rPr lang="en-US" altLang="ko-KR" dirty="0"/>
              <a:t>And unlimitedly access to resources and files</a:t>
            </a:r>
          </a:p>
          <a:p>
            <a:pPr lvl="1"/>
            <a:r>
              <a:rPr lang="en-US" altLang="ko-KR" dirty="0"/>
              <a:t>Same problem with capturing service-granting ticket</a:t>
            </a:r>
          </a:p>
          <a:p>
            <a:pPr lvl="1"/>
            <a:r>
              <a:rPr lang="en-US" altLang="ko-KR" dirty="0"/>
              <a:t>Additional requirement: TGS and service must prove “ticket presenter = ticket issued person”</a:t>
            </a:r>
          </a:p>
          <a:p>
            <a:r>
              <a:rPr lang="en-US" altLang="ko-KR" dirty="0"/>
              <a:t>Requirement for servers to authenticate themselves to user</a:t>
            </a:r>
          </a:p>
          <a:p>
            <a:pPr lvl="1"/>
            <a:r>
              <a:rPr lang="en-US" altLang="ko-KR" dirty="0"/>
              <a:t>False server may act as a real server</a:t>
            </a:r>
          </a:p>
          <a:p>
            <a:pPr lvl="1"/>
            <a:r>
              <a:rPr lang="en-US" altLang="ko-KR" dirty="0"/>
              <a:t>And capture information from user and deny true service</a:t>
            </a:r>
          </a:p>
        </p:txBody>
      </p:sp>
    </p:spTree>
    <p:extLst>
      <p:ext uri="{BB962C8B-B14F-4D97-AF65-F5344CB8AC3E}">
        <p14:creationId xmlns:p14="http://schemas.microsoft.com/office/powerpoint/2010/main" val="264398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3D5AE3-BDAA-4687-842F-952C5A4E3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to Solve?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9E2AD4-B4D4-45D4-8DD0-0963E3E72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Problem of captured ticket-granting tickets</a:t>
            </a:r>
          </a:p>
          <a:p>
            <a:pPr lvl="1"/>
            <a:r>
              <a:rPr lang="en-US" altLang="ko-KR" dirty="0"/>
              <a:t>Threat: steal the ticket and use before it expires</a:t>
            </a:r>
          </a:p>
          <a:p>
            <a:pPr lvl="1"/>
            <a:r>
              <a:rPr lang="en-US" altLang="ko-KR" dirty="0"/>
              <a:t>Need to determine presenter and issued person are same</a:t>
            </a:r>
          </a:p>
          <a:p>
            <a:pPr lvl="1"/>
            <a:r>
              <a:rPr lang="en-US" altLang="ko-KR" dirty="0"/>
              <a:t>AS provide both client and TGS with session key in secure manner</a:t>
            </a:r>
          </a:p>
          <a:p>
            <a:pPr lvl="2"/>
            <a:r>
              <a:rPr lang="en-US" altLang="ko-KR" dirty="0"/>
              <a:t>Client can prove its identity to TGS by revealing secret information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295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AF42E9F6-25FE-4F76-A499-3CCE136AF3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43948"/>
            <a:ext cx="6019800" cy="3886299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68E4D9C-9E4F-4A78-80F6-17EBE56F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Solution in Kerberos Version 4 #1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F2429443-1758-426D-826B-AFC22DCBE37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/>
                  <a:t>AS distribute session key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𝑡𝑔𝑠</m:t>
                        </m:r>
                      </m:sub>
                    </m:sSub>
                  </m:oMath>
                </a14:m>
                <a:r>
                  <a:rPr lang="en-US" altLang="ko-KR"/>
                  <a:t>: session key for C and TGS</a:t>
                </a:r>
              </a:p>
              <a:p>
                <a:pPr lvl="1"/>
                <a:r>
                  <a:rPr lang="en-US" altLang="ko-KR"/>
                  <a:t>Session key is encrypted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altLang="ko-KR"/>
              </a:p>
              <a:p>
                <a:pPr lvl="2"/>
                <a:r>
                  <a:rPr lang="en-US" altLang="ko-KR"/>
                  <a:t>Only client can read it</a:t>
                </a:r>
              </a:p>
              <a:p>
                <a:pPr lvl="1"/>
                <a:r>
                  <a:rPr lang="en-US" altLang="ko-KR"/>
                  <a:t>Same session key is included in ticket</a:t>
                </a:r>
              </a:p>
              <a:p>
                <a:pPr lvl="2"/>
                <a:r>
                  <a:rPr lang="en-US" altLang="ko-KR"/>
                  <a:t>Only TGS can read it</a:t>
                </a:r>
              </a:p>
              <a:p>
                <a:pPr lvl="1"/>
                <a:r>
                  <a:rPr lang="en-US" altLang="ko-KR"/>
                  <a:t>So, session key has been securely delivered</a:t>
                </a:r>
              </a:p>
              <a:p>
                <a:r>
                  <a:rPr lang="en-US" altLang="ko-KR"/>
                  <a:t>TGS also distribute session key in same way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F2429443-1758-426D-826B-AFC22DCBE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B7DC2AA7-F6B1-4B77-8F79-A9CC0B030A1D}"/>
              </a:ext>
            </a:extLst>
          </p:cNvPr>
          <p:cNvSpPr/>
          <p:nvPr/>
        </p:nvSpPr>
        <p:spPr>
          <a:xfrm>
            <a:off x="7660888" y="2486726"/>
            <a:ext cx="312234" cy="2564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6E39C3-7F75-4614-B13A-538D307F64A9}"/>
              </a:ext>
            </a:extLst>
          </p:cNvPr>
          <p:cNvSpPr/>
          <p:nvPr/>
        </p:nvSpPr>
        <p:spPr>
          <a:xfrm>
            <a:off x="8716536" y="2698598"/>
            <a:ext cx="312234" cy="2564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227C64-6A35-4B99-A0B5-600F6EAF5B3D}"/>
              </a:ext>
            </a:extLst>
          </p:cNvPr>
          <p:cNvSpPr/>
          <p:nvPr/>
        </p:nvSpPr>
        <p:spPr>
          <a:xfrm>
            <a:off x="7872759" y="3453164"/>
            <a:ext cx="312233" cy="2564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ECC019-3104-4DFD-B8B9-6580FF3D2E75}"/>
              </a:ext>
            </a:extLst>
          </p:cNvPr>
          <p:cNvSpPr/>
          <p:nvPr/>
        </p:nvSpPr>
        <p:spPr>
          <a:xfrm>
            <a:off x="8694234" y="3845431"/>
            <a:ext cx="312234" cy="2564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682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985FB10D-8093-4F07-B96E-91359C27FA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43948"/>
            <a:ext cx="6019800" cy="3886299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68E4D9C-9E4F-4A78-80F6-17EBE56F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Solution in Kerberos Version 4 #2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F2429443-1758-426D-826B-AFC22DCBE37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/>
                  <a:t>Authenticator</a:t>
                </a:r>
              </a:p>
              <a:p>
                <a:pPr lvl="1"/>
                <a:r>
                  <a:rPr lang="en-US" altLang="ko-KR"/>
                  <a:t>Include ID, address, and timestamp</a:t>
                </a:r>
              </a:p>
              <a:p>
                <a:pPr lvl="1"/>
                <a:r>
                  <a:rPr lang="en-US" altLang="ko-KR"/>
                  <a:t>Intended for use only once</a:t>
                </a:r>
              </a:p>
              <a:p>
                <a:pPr lvl="1"/>
                <a:r>
                  <a:rPr lang="en-US" altLang="ko-KR"/>
                  <a:t>Have very short lifetime</a:t>
                </a:r>
              </a:p>
              <a:p>
                <a:r>
                  <a:rPr lang="en-US" altLang="ko-KR"/>
                  <a:t>Client send authenticator to TGS and Server</a:t>
                </a:r>
              </a:p>
              <a:p>
                <a:r>
                  <a:rPr lang="en-US" altLang="ko-KR"/>
                  <a:t>Decrypt ticket with key that shared secret key</a:t>
                </a:r>
              </a:p>
              <a:p>
                <a:pPr lvl="1"/>
                <a:r>
                  <a:rPr lang="en-US" altLang="ko-KR"/>
                  <a:t>Get session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𝑡𝑔𝑠</m:t>
                        </m:r>
                      </m:sub>
                    </m:sSub>
                  </m:oMath>
                </a14:m>
                <a:r>
                  <a:rPr lang="en-US" altLang="ko-KR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altLang="ko-KR"/>
              </a:p>
              <a:p>
                <a:r>
                  <a:rPr lang="en-US" altLang="ko-KR"/>
                  <a:t>TGS decrypt authenticator with session key</a:t>
                </a:r>
              </a:p>
              <a:p>
                <a:pPr lvl="1"/>
                <a:r>
                  <a:rPr lang="en-US" altLang="ko-KR"/>
                  <a:t>if information in ticket and authenticator matches,</a:t>
                </a:r>
              </a:p>
              <a:p>
                <a:pPr lvl="2"/>
                <a:r>
                  <a:rPr lang="en-US" altLang="ko-KR"/>
                  <a:t>Assure sender of ticket is the real owner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F2429443-1758-426D-826B-AFC22DCBE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059" r="-941" b="-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B7DC2AA7-F6B1-4B77-8F79-A9CC0B030A1D}"/>
              </a:ext>
            </a:extLst>
          </p:cNvPr>
          <p:cNvSpPr/>
          <p:nvPr/>
        </p:nvSpPr>
        <p:spPr>
          <a:xfrm>
            <a:off x="8196145" y="3256157"/>
            <a:ext cx="903249" cy="2564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FEB41B-8FC6-4DDD-8452-44D4D0260217}"/>
              </a:ext>
            </a:extLst>
          </p:cNvPr>
          <p:cNvSpPr/>
          <p:nvPr/>
        </p:nvSpPr>
        <p:spPr>
          <a:xfrm>
            <a:off x="7683189" y="4650059"/>
            <a:ext cx="903249" cy="2564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868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1F84C-8DCD-4721-B863-1A7317931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Mutual Authentication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D27BFDC-C2D7-4756-B7D5-E578120A718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/>
                  <a:t>Server can reply as message (6)</a:t>
                </a:r>
              </a:p>
              <a:p>
                <a:pPr lvl="1"/>
                <a:r>
                  <a:rPr lang="en-US" altLang="ko-KR"/>
                  <a:t>Return value of timestamp from authenticator, incremented by 1</a:t>
                </a:r>
              </a:p>
              <a:p>
                <a:r>
                  <a:rPr lang="en-US" altLang="ko-KR"/>
                  <a:t>Client recover incremented timestamp</a:t>
                </a:r>
              </a:p>
              <a:p>
                <a:pPr lvl="1"/>
                <a:r>
                  <a:rPr lang="en-US" altLang="ko-KR"/>
                  <a:t>Message is encrypted in session key</a:t>
                </a:r>
              </a:p>
              <a:p>
                <a:pPr lvl="2"/>
                <a:r>
                  <a:rPr lang="en-US" altLang="ko-KR"/>
                  <a:t>Assure created only by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altLang="ko-KR"/>
              </a:p>
              <a:p>
                <a:pPr lvl="2"/>
                <a:r>
                  <a:rPr lang="en-US" altLang="ko-KR"/>
                  <a:t>And it is not replay</a:t>
                </a:r>
              </a:p>
              <a:p>
                <a:pPr lvl="1"/>
                <a:r>
                  <a:rPr lang="en-US" altLang="ko-KR"/>
                  <a:t>Can decrypt by session key</a:t>
                </a:r>
              </a:p>
              <a:p>
                <a:r>
                  <a:rPr lang="en-US" altLang="ko-KR"/>
                  <a:t>Client and server share a secret key</a:t>
                </a:r>
              </a:p>
              <a:p>
                <a:pPr lvl="1"/>
                <a:r>
                  <a:rPr lang="en-US" altLang="ko-KR"/>
                  <a:t>Used to encrypt future message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D27BFDC-C2D7-4756-B7D5-E578120A71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41C1986-E27E-404D-9D0C-B58B780380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43948"/>
            <a:ext cx="6019800" cy="3886299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8F3754A-08E0-4974-8CCE-C4A948F584C3}"/>
              </a:ext>
            </a:extLst>
          </p:cNvPr>
          <p:cNvSpPr/>
          <p:nvPr/>
        </p:nvSpPr>
        <p:spPr>
          <a:xfrm>
            <a:off x="7683189" y="4828476"/>
            <a:ext cx="490655" cy="2453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788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77CF4-BBEB-45B7-BFA2-8EE16CEA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Kerberos Version4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C4CE42C-EB1F-4E8F-AA0C-7D1E058BB0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1083" y="1300509"/>
            <a:ext cx="5680953" cy="5189192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8E6BBDD-3662-4B35-B2D2-6313BC06B5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1538868"/>
            <a:ext cx="5911767" cy="4661805"/>
          </a:xfrm>
        </p:spPr>
      </p:pic>
    </p:spTree>
    <p:extLst>
      <p:ext uri="{BB962C8B-B14F-4D97-AF65-F5344CB8AC3E}">
        <p14:creationId xmlns:p14="http://schemas.microsoft.com/office/powerpoint/2010/main" val="2768106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FE056-C1C1-40E9-A7DD-E136124F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Kerberos Realm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BCF903-0DB3-4185-B10A-A1FB1F6DD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Kerberos environment</a:t>
            </a:r>
          </a:p>
          <a:p>
            <a:pPr lvl="1"/>
            <a:r>
              <a:rPr lang="en-US" altLang="ko-KR"/>
              <a:t>Consist of Kerberos server, clients, and application servers</a:t>
            </a:r>
          </a:p>
          <a:p>
            <a:pPr lvl="1"/>
            <a:r>
              <a:rPr lang="en-US" altLang="ko-KR"/>
              <a:t>Referred to Kerberos realm</a:t>
            </a:r>
          </a:p>
          <a:p>
            <a:r>
              <a:rPr lang="en-US" altLang="ko-KR"/>
              <a:t>Kerberos realm</a:t>
            </a:r>
          </a:p>
          <a:p>
            <a:pPr lvl="1"/>
            <a:r>
              <a:rPr lang="en-US" altLang="ko-KR"/>
              <a:t>Set of managed nodes sharing same Kerberos database</a:t>
            </a:r>
          </a:p>
          <a:p>
            <a:r>
              <a:rPr lang="en-US" altLang="ko-KR"/>
              <a:t>Requirements</a:t>
            </a:r>
          </a:p>
          <a:p>
            <a:pPr lvl="1"/>
            <a:r>
              <a:rPr lang="en-US" altLang="ko-KR"/>
              <a:t>Kerberos server must have user ID and hashed passwords of all users in its database</a:t>
            </a:r>
          </a:p>
          <a:p>
            <a:pPr lvl="1"/>
            <a:r>
              <a:rPr lang="en-US" altLang="ko-KR"/>
              <a:t>Kerberos server must share a secret key with each server</a:t>
            </a:r>
          </a:p>
          <a:p>
            <a:pPr lvl="1"/>
            <a:r>
              <a:rPr lang="en-US" altLang="ko-KR"/>
              <a:t>Kerberos server in each interoperating realm shares secret key with server in other realm</a:t>
            </a:r>
          </a:p>
          <a:p>
            <a:pPr lvl="2"/>
            <a:r>
              <a:rPr lang="en-US" altLang="ko-KR"/>
              <a:t>Case of supporting inter-realm authentication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496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7C144-1225-446A-94DB-80C480BE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Why Inter-realm Authentication is needed?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6D86-35E7-4E7E-ADED-79B7E4C65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Networks of clients and servers under </a:t>
            </a:r>
            <a:r>
              <a:rPr lang="en-US" altLang="ko-KR" b="1"/>
              <a:t>different</a:t>
            </a:r>
            <a:r>
              <a:rPr lang="en-US" altLang="ko-KR"/>
              <a:t> administrative organizations</a:t>
            </a:r>
          </a:p>
          <a:p>
            <a:pPr lvl="1"/>
            <a:r>
              <a:rPr lang="en-US" altLang="ko-KR"/>
              <a:t>Constitute </a:t>
            </a:r>
            <a:r>
              <a:rPr lang="en-US" altLang="ko-KR" b="1"/>
              <a:t>different realms</a:t>
            </a:r>
          </a:p>
          <a:p>
            <a:r>
              <a:rPr lang="en-US" altLang="ko-KR"/>
              <a:t>Case for requiring inter-realm authentication</a:t>
            </a:r>
          </a:p>
          <a:p>
            <a:pPr lvl="1"/>
            <a:r>
              <a:rPr lang="en-US" altLang="ko-KR"/>
              <a:t>User in one realm want access to servers in other realms</a:t>
            </a:r>
          </a:p>
          <a:p>
            <a:pPr lvl="1"/>
            <a:r>
              <a:rPr lang="en-US" altLang="ko-KR"/>
              <a:t>Servers want to provide service to users from other realms</a:t>
            </a:r>
          </a:p>
          <a:p>
            <a:r>
              <a:rPr lang="en-US" altLang="ko-KR"/>
              <a:t>So, scheme requires</a:t>
            </a:r>
          </a:p>
          <a:p>
            <a:pPr lvl="1"/>
            <a:r>
              <a:rPr lang="en-US" altLang="ko-KR"/>
              <a:t>Kerberos server in one realm trust Kerberos server in the other realm</a:t>
            </a:r>
          </a:p>
          <a:p>
            <a:pPr lvl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7083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F53C6-0F42-4280-8DC5-B6C316193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to?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85A26905-D350-4A36-9132-4593A3E28CA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/>
                  <a:t>User need a ticket for server in another realm</a:t>
                </a:r>
              </a:p>
              <a:p>
                <a:r>
                  <a:rPr lang="en-US" altLang="ko-KR"/>
                  <a:t>Procedure</a:t>
                </a:r>
              </a:p>
              <a:p>
                <a:pPr lvl="1"/>
                <a:r>
                  <a:rPr lang="en-US" altLang="ko-KR"/>
                  <a:t>Client get ticket-granting ticket from AS</a:t>
                </a:r>
              </a:p>
              <a:p>
                <a:pPr lvl="1"/>
                <a:r>
                  <a:rPr lang="en-US" altLang="ko-KR"/>
                  <a:t>Client get service-granting ticket for a remote TGS from local TGS</a:t>
                </a:r>
              </a:p>
              <a:p>
                <a:pPr lvl="1"/>
                <a:r>
                  <a:rPr lang="en-US" altLang="ko-KR"/>
                  <a:t>Client get service-granting ticket for desired server from remote TGS</a:t>
                </a:r>
              </a:p>
              <a:p>
                <a:pPr lvl="1"/>
                <a:r>
                  <a:rPr lang="en-US" altLang="ko-KR"/>
                  <a:t>Client can access to desired server</a:t>
                </a:r>
              </a:p>
              <a:p>
                <a:r>
                  <a:rPr lang="en-US" altLang="ko-KR"/>
                  <a:t>However, not scale well to many realms</a:t>
                </a:r>
              </a:p>
              <a:p>
                <a:pPr lvl="1"/>
                <a:r>
                  <a:rPr lang="en-US" altLang="ko-KR"/>
                  <a:t>For N realms, must be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−1)/2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secure key exchanges</a:t>
                </a:r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85A26905-D350-4A36-9132-4593A3E28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 r="-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6CF8F5B-A106-4D28-ADBE-72304C9FB5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34616" y="100361"/>
            <a:ext cx="5627330" cy="6717310"/>
          </a:xfrm>
        </p:spPr>
      </p:pic>
    </p:spTree>
    <p:extLst>
      <p:ext uri="{BB962C8B-B14F-4D97-AF65-F5344CB8AC3E}">
        <p14:creationId xmlns:p14="http://schemas.microsoft.com/office/powerpoint/2010/main" val="3426402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DAC8A49-14FA-4B0B-9C80-0BD998643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User Authentication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063618C-620E-400A-9290-C7B807E8F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Means of establishing the validity of the claim</a:t>
            </a:r>
          </a:p>
          <a:p>
            <a:r>
              <a:rPr lang="en-US" altLang="ko-KR" dirty="0"/>
              <a:t>Authentication process consists of 2 steps</a:t>
            </a:r>
          </a:p>
          <a:p>
            <a:pPr lvl="1"/>
            <a:r>
              <a:rPr lang="en-US" altLang="ko-KR" dirty="0"/>
              <a:t>Identification: present an identifier to the security system </a:t>
            </a:r>
          </a:p>
          <a:p>
            <a:pPr lvl="1"/>
            <a:r>
              <a:rPr lang="en-US" altLang="ko-KR" dirty="0"/>
              <a:t>Verification: present or generate authentication information</a:t>
            </a:r>
          </a:p>
          <a:p>
            <a:pPr lvl="1"/>
            <a:r>
              <a:rPr lang="en-US" altLang="ko-KR" dirty="0"/>
              <a:t>4 ways to authenticate user’s identity</a:t>
            </a:r>
          </a:p>
          <a:p>
            <a:pPr lvl="2"/>
            <a:r>
              <a:rPr lang="en-US" altLang="ko-KR" dirty="0"/>
              <a:t>Something individual knows </a:t>
            </a:r>
          </a:p>
          <a:p>
            <a:pPr lvl="2"/>
            <a:r>
              <a:rPr lang="en-US" altLang="ko-KR" dirty="0"/>
              <a:t>Something individual possesses</a:t>
            </a:r>
          </a:p>
          <a:p>
            <a:pPr lvl="2"/>
            <a:r>
              <a:rPr lang="en-US" altLang="ko-KR" dirty="0"/>
              <a:t>Something individual is (static biometrics)</a:t>
            </a:r>
          </a:p>
          <a:p>
            <a:pPr lvl="2"/>
            <a:r>
              <a:rPr lang="en-US" altLang="ko-KR" dirty="0"/>
              <a:t>Something individual does (dynamic biometrics)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229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134243C-C2C3-47DA-8DA8-33A41832F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Environmental Difference Between Version 4 and 5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7">
                <a:extLst>
                  <a:ext uri="{FF2B5EF4-FFF2-40B4-BE49-F238E27FC236}">
                    <a16:creationId xmlns:a16="http://schemas.microsoft.com/office/drawing/2014/main" id="{7276BE5F-D622-4D87-855E-C08700BE159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09835859"/>
                  </p:ext>
                </p:extLst>
              </p:nvPr>
            </p:nvGraphicFramePr>
            <p:xfrm>
              <a:off x="936702" y="1825623"/>
              <a:ext cx="10417096" cy="45055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61152">
                      <a:extLst>
                        <a:ext uri="{9D8B030D-6E8A-4147-A177-3AD203B41FA5}">
                          <a16:colId xmlns:a16="http://schemas.microsoft.com/office/drawing/2014/main" val="807211357"/>
                        </a:ext>
                      </a:extLst>
                    </a:gridCol>
                    <a:gridCol w="3577972">
                      <a:extLst>
                        <a:ext uri="{9D8B030D-6E8A-4147-A177-3AD203B41FA5}">
                          <a16:colId xmlns:a16="http://schemas.microsoft.com/office/drawing/2014/main" val="3710909270"/>
                        </a:ext>
                      </a:extLst>
                    </a:gridCol>
                    <a:gridCol w="3577972">
                      <a:extLst>
                        <a:ext uri="{9D8B030D-6E8A-4147-A177-3AD203B41FA5}">
                          <a16:colId xmlns:a16="http://schemas.microsoft.com/office/drawing/2014/main" val="4051194733"/>
                        </a:ext>
                      </a:extLst>
                    </a:gridCol>
                  </a:tblGrid>
                  <a:tr h="390746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Version 4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Version 5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5948132"/>
                      </a:ext>
                    </a:extLst>
                  </a:tr>
                  <a:tr h="390746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Encryption system dependence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Require DES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Any encryption tagged with encryption-type identifier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71596852"/>
                      </a:ext>
                    </a:extLst>
                  </a:tr>
                  <a:tr h="390746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Internet protocol dependence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Require IP address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Any network address tagged with type and length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78073441"/>
                      </a:ext>
                    </a:extLst>
                  </a:tr>
                  <a:tr h="390746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Message byte ordering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Byte ordering of its own choosing 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All message structure defined using ASN.1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21912535"/>
                      </a:ext>
                    </a:extLst>
                  </a:tr>
                  <a:tr h="390746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Ticket lifetime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Encoded in an 8-bit quantity in units of 5 minutes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Arbitrary lifetime with explicit start and end time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0200411"/>
                      </a:ext>
                    </a:extLst>
                  </a:tr>
                  <a:tr h="390746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Authentication forwarding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Not</a:t>
                          </a:r>
                          <a:r>
                            <a:rPr lang="ko-KR" altLang="en-US"/>
                            <a:t> </a:t>
                          </a:r>
                          <a:r>
                            <a:rPr lang="en-US" altLang="ko-KR"/>
                            <a:t>allowed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Allowed </a:t>
                          </a:r>
                        </a:p>
                        <a:p>
                          <a:pPr latinLnBrk="1"/>
                          <a:r>
                            <a:rPr lang="en-US" altLang="ko-KR"/>
                            <a:t>(credentials issued to client to be forwarded to the other host)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553639"/>
                      </a:ext>
                    </a:extLst>
                  </a:tr>
                  <a:tr h="390746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Inter-realm authentication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/>
                            <a:t> Kerberos-to-Kerberos relationships among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ko-KR" altLang="en-US"/>
                            <a:t> </a:t>
                          </a:r>
                          <a:r>
                            <a:rPr lang="en-US" altLang="ko-KR"/>
                            <a:t>realms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Fewer relationships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299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7">
                <a:extLst>
                  <a:ext uri="{FF2B5EF4-FFF2-40B4-BE49-F238E27FC236}">
                    <a16:creationId xmlns:a16="http://schemas.microsoft.com/office/drawing/2014/main" id="{7276BE5F-D622-4D87-855E-C08700BE159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09835859"/>
                  </p:ext>
                </p:extLst>
              </p:nvPr>
            </p:nvGraphicFramePr>
            <p:xfrm>
              <a:off x="936702" y="1825623"/>
              <a:ext cx="10417096" cy="45055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61152">
                      <a:extLst>
                        <a:ext uri="{9D8B030D-6E8A-4147-A177-3AD203B41FA5}">
                          <a16:colId xmlns:a16="http://schemas.microsoft.com/office/drawing/2014/main" val="807211357"/>
                        </a:ext>
                      </a:extLst>
                    </a:gridCol>
                    <a:gridCol w="3577972">
                      <a:extLst>
                        <a:ext uri="{9D8B030D-6E8A-4147-A177-3AD203B41FA5}">
                          <a16:colId xmlns:a16="http://schemas.microsoft.com/office/drawing/2014/main" val="3710909270"/>
                        </a:ext>
                      </a:extLst>
                    </a:gridCol>
                    <a:gridCol w="3577972">
                      <a:extLst>
                        <a:ext uri="{9D8B030D-6E8A-4147-A177-3AD203B41FA5}">
                          <a16:colId xmlns:a16="http://schemas.microsoft.com/office/drawing/2014/main" val="4051194733"/>
                        </a:ext>
                      </a:extLst>
                    </a:gridCol>
                  </a:tblGrid>
                  <a:tr h="390746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Version 4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Version 5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594813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Encryption system dependence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Require DES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Any encryption tagged with encryption-type identifier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7159685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Internet protocol dependence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Require IP address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Any network address tagged with type and length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7807344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Message byte ordering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Byte ordering of its own choosing 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All message structure defined using ASN.1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2191253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Ticket lifetime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Encoded in an 8-bit quantity in units of 5 minutes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Arbitrary lifetime with explicit start and end time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0200411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Authentication forwarding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Not</a:t>
                          </a:r>
                          <a:r>
                            <a:rPr lang="ko-KR" altLang="en-US"/>
                            <a:t> </a:t>
                          </a:r>
                          <a:r>
                            <a:rPr lang="en-US" altLang="ko-KR"/>
                            <a:t>allowed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Allowed </a:t>
                          </a:r>
                        </a:p>
                        <a:p>
                          <a:pPr latinLnBrk="1"/>
                          <a:r>
                            <a:rPr lang="en-US" altLang="ko-KR"/>
                            <a:t>(credentials issued to client to be forwarded to the other host)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55363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Inter-realm authentication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1156" t="-607619" r="-100170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Fewer relationships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929982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2194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8A3C7-7D69-4D67-9F8C-28F19F250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Technical Difference Between Version 4 and 5</a:t>
            </a:r>
            <a:endParaRPr lang="ko-KR" altLang="en-US"/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76E31B94-51BA-4FA8-BA39-3BCF3AE77E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4064721"/>
              </p:ext>
            </p:extLst>
          </p:nvPr>
        </p:nvGraphicFramePr>
        <p:xfrm>
          <a:off x="193288" y="1825625"/>
          <a:ext cx="11805424" cy="4048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87412">
                  <a:extLst>
                    <a:ext uri="{9D8B030D-6E8A-4147-A177-3AD203B41FA5}">
                      <a16:colId xmlns:a16="http://schemas.microsoft.com/office/drawing/2014/main" val="807211357"/>
                    </a:ext>
                  </a:extLst>
                </a:gridCol>
                <a:gridCol w="4409006">
                  <a:extLst>
                    <a:ext uri="{9D8B030D-6E8A-4147-A177-3AD203B41FA5}">
                      <a16:colId xmlns:a16="http://schemas.microsoft.com/office/drawing/2014/main" val="3710909270"/>
                    </a:ext>
                  </a:extLst>
                </a:gridCol>
                <a:gridCol w="4409006">
                  <a:extLst>
                    <a:ext uri="{9D8B030D-6E8A-4147-A177-3AD203B41FA5}">
                      <a16:colId xmlns:a16="http://schemas.microsoft.com/office/drawing/2014/main" val="4051194733"/>
                    </a:ext>
                  </a:extLst>
                </a:gridCol>
              </a:tblGrid>
              <a:tr h="39074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Version 4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Version 5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948132"/>
                  </a:ext>
                </a:extLst>
              </a:tr>
              <a:tr h="3907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Double encryption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Tickets are encrypted twice</a:t>
                      </a:r>
                    </a:p>
                    <a:p>
                      <a:pPr latinLnBrk="1"/>
                      <a:r>
                        <a:rPr lang="en-US" altLang="ko-KR"/>
                        <a:t>(secret key of server and known to client)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Second encryption is not necessary</a:t>
                      </a:r>
                    </a:p>
                    <a:p>
                      <a:pPr latinLnBrk="1"/>
                      <a:r>
                        <a:rPr lang="en-US" altLang="ko-KR"/>
                        <a:t>So, eliminate 2</a:t>
                      </a:r>
                      <a:r>
                        <a:rPr lang="en-US" altLang="ko-KR" baseline="30000"/>
                        <a:t>nd</a:t>
                      </a:r>
                      <a:r>
                        <a:rPr lang="en-US" altLang="ko-KR"/>
                        <a:t> encryption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1596852"/>
                  </a:ext>
                </a:extLst>
              </a:tr>
              <a:tr h="3907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Propagating Cipher Block Changing (PCBC) encryption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Non-standard mode of 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Standard CBC mode</a:t>
                      </a:r>
                    </a:p>
                    <a:p>
                      <a:pPr latinLnBrk="1"/>
                      <a:r>
                        <a:rPr lang="en-US" altLang="ko-KR"/>
                        <a:t>Checksum or hash code is attached to message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073441"/>
                  </a:ext>
                </a:extLst>
              </a:tr>
              <a:tr h="3907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Session keys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Same ticket(includes session key) is used repeatedly to gain service</a:t>
                      </a:r>
                    </a:p>
                    <a:p>
                      <a:pPr latinLnBrk="1"/>
                      <a:r>
                        <a:rPr lang="en-US" altLang="ko-KR" dirty="0"/>
                        <a:t>: risk of replaying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Can negotiate sub-session key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and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used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only for one connection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1912535"/>
                  </a:ext>
                </a:extLst>
              </a:tr>
              <a:tr h="3907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Password attacks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Vulnerable to password attack </a:t>
                      </a:r>
                    </a:p>
                    <a:p>
                      <a:pPr latinLnBrk="1"/>
                      <a:r>
                        <a:rPr lang="en-US" altLang="ko-KR"/>
                        <a:t>: key based on client’s password </a:t>
                      </a:r>
                      <a:r>
                        <a:rPr lang="en-US" altLang="ko-KR">
                          <a:latin typeface="Consolas" panose="020B0609020204030204" pitchFamily="49" charset="0"/>
                          <a:ea typeface="Batang" panose="02030600000101010101" pitchFamily="18" charset="-127"/>
                        </a:rPr>
                        <a:t>→</a:t>
                      </a:r>
                      <a:r>
                        <a:rPr lang="en-US" altLang="ko-KR"/>
                        <a:t> capture message and attempt decrypting using various password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Pre-authentication to make password attacks more difficult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200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509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46BD1CC-B519-43AF-86D0-6DBE75CE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Authentication Service Exchange #1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BEF7B51-8C36-400B-AD07-C72A5D2D6B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(1) request for ticket-granting ticket</a:t>
            </a:r>
          </a:p>
          <a:p>
            <a:r>
              <a:rPr lang="en-US" altLang="ko-KR"/>
              <a:t>As before, (1) includes ID of user and TGS</a:t>
            </a:r>
          </a:p>
          <a:p>
            <a:r>
              <a:rPr lang="en-US" altLang="ko-KR"/>
              <a:t>Added elements</a:t>
            </a:r>
          </a:p>
          <a:p>
            <a:pPr lvl="1"/>
            <a:r>
              <a:rPr lang="en-US" altLang="ko-KR"/>
              <a:t>Realm: realm of user</a:t>
            </a:r>
          </a:p>
          <a:p>
            <a:pPr lvl="1"/>
            <a:r>
              <a:rPr lang="en-US" altLang="ko-KR"/>
              <a:t>Options: request flag to be set in ticket</a:t>
            </a:r>
          </a:p>
          <a:p>
            <a:pPr lvl="1"/>
            <a:r>
              <a:rPr lang="en-US" altLang="ko-KR"/>
              <a:t>Times: request time setting in ticket</a:t>
            </a:r>
          </a:p>
          <a:p>
            <a:pPr lvl="2"/>
            <a:r>
              <a:rPr lang="en-US" altLang="ko-KR"/>
              <a:t>from: start time of ticket</a:t>
            </a:r>
          </a:p>
          <a:p>
            <a:pPr lvl="2"/>
            <a:r>
              <a:rPr lang="en-US" altLang="ko-KR"/>
              <a:t>till: expiration time of ticket</a:t>
            </a:r>
          </a:p>
          <a:p>
            <a:pPr lvl="2"/>
            <a:r>
              <a:rPr lang="en-US" altLang="ko-KR" err="1"/>
              <a:t>rtime</a:t>
            </a:r>
            <a:r>
              <a:rPr lang="en-US" altLang="ko-KR"/>
              <a:t>: requested renew-till time</a:t>
            </a:r>
          </a:p>
          <a:p>
            <a:pPr lvl="1"/>
            <a:r>
              <a:rPr lang="en-US" altLang="ko-KR"/>
              <a:t>Nonce</a:t>
            </a:r>
          </a:p>
          <a:p>
            <a:pPr lvl="2"/>
            <a:r>
              <a:rPr lang="en-US" altLang="ko-KR"/>
              <a:t>Repeated in message (2)</a:t>
            </a:r>
          </a:p>
          <a:p>
            <a:pPr lvl="2"/>
            <a:r>
              <a:rPr lang="en-US" altLang="ko-KR"/>
              <a:t>To assure (2) is not replayed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AEC4CC1-1A7B-4870-84A1-AE0A689933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67562"/>
          <a:stretch/>
        </p:blipFill>
        <p:spPr>
          <a:xfrm>
            <a:off x="6172198" y="2189103"/>
            <a:ext cx="5955375" cy="1266711"/>
          </a:xfrm>
        </p:spPr>
      </p:pic>
      <p:pic>
        <p:nvPicPr>
          <p:cNvPr id="12" name="내용 개체 틀 5">
            <a:extLst>
              <a:ext uri="{FF2B5EF4-FFF2-40B4-BE49-F238E27FC236}">
                <a16:creationId xmlns:a16="http://schemas.microsoft.com/office/drawing/2014/main" id="{677304DF-4539-48D7-B394-00C0CE403D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405"/>
          <a:stretch/>
        </p:blipFill>
        <p:spPr>
          <a:xfrm>
            <a:off x="6141532" y="3724755"/>
            <a:ext cx="6019800" cy="126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104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46BD1CC-B519-43AF-86D0-6DBE75CE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Authentication Service Exchange #2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BEF7B51-8C36-400B-AD07-C72A5D2D6B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(2) returns ticket-granting ticket</a:t>
            </a:r>
          </a:p>
          <a:p>
            <a:pPr lvl="1"/>
            <a:r>
              <a:rPr lang="en-US" altLang="ko-KR"/>
              <a:t>Includes session key, and times, nonce, realm, ID of TGS from message(1)</a:t>
            </a:r>
          </a:p>
          <a:p>
            <a:r>
              <a:rPr lang="en-US" altLang="ko-KR"/>
              <a:t>Ticket includes session key, identifying information for client, requested time value and flags</a:t>
            </a:r>
          </a:p>
          <a:p>
            <a:endParaRPr lang="en-US" altLang="ko-KR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AEC4CC1-1A7B-4870-84A1-AE0A689933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67562"/>
          <a:stretch/>
        </p:blipFill>
        <p:spPr>
          <a:xfrm>
            <a:off x="6172198" y="2189103"/>
            <a:ext cx="5955375" cy="1266711"/>
          </a:xfrm>
        </p:spPr>
      </p:pic>
      <p:pic>
        <p:nvPicPr>
          <p:cNvPr id="12" name="내용 개체 틀 5">
            <a:extLst>
              <a:ext uri="{FF2B5EF4-FFF2-40B4-BE49-F238E27FC236}">
                <a16:creationId xmlns:a16="http://schemas.microsoft.com/office/drawing/2014/main" id="{677304DF-4539-48D7-B394-00C0CE403D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405"/>
          <a:stretch/>
        </p:blipFill>
        <p:spPr>
          <a:xfrm>
            <a:off x="6141532" y="3724755"/>
            <a:ext cx="6019800" cy="126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15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0A7D7-DCF2-4C2F-BC97-11CF567E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Ticket-granting Exchange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98C594-A429-4BCE-AD5C-E9612B23A7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(3) additionally includes requested times and options for ticket and Nonce in ver. 5</a:t>
            </a:r>
          </a:p>
          <a:p>
            <a:r>
              <a:rPr lang="en-US" altLang="ko-KR"/>
              <a:t>(4) has same structure as (2)</a:t>
            </a:r>
          </a:p>
          <a:p>
            <a:pPr lvl="1"/>
            <a:r>
              <a:rPr lang="en-US" altLang="ko-KR"/>
              <a:t>Return ticket + information needed by client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9512CF6-2405-4EA5-B2DA-A595E03B1D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33309" b="36908"/>
          <a:stretch/>
        </p:blipFill>
        <p:spPr>
          <a:xfrm>
            <a:off x="6095999" y="1825625"/>
            <a:ext cx="6051047" cy="1181735"/>
          </a:xfrm>
        </p:spPr>
      </p:pic>
    </p:spTree>
    <p:extLst>
      <p:ext uri="{BB962C8B-B14F-4D97-AF65-F5344CB8AC3E}">
        <p14:creationId xmlns:p14="http://schemas.microsoft.com/office/powerpoint/2010/main" val="3201753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0008B-EA5C-4F40-AD5F-0CBC8FD20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Client/server Authentication Exchange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14FF286-AA42-4174-846A-2826F40BBF9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/>
                  <a:t>New features appeared in ver. 5</a:t>
                </a:r>
              </a:p>
              <a:p>
                <a:r>
                  <a:rPr lang="en-US" altLang="ko-KR"/>
                  <a:t>Client may request an option for mutual authentication</a:t>
                </a:r>
              </a:p>
              <a:p>
                <a:pPr lvl="1"/>
                <a:r>
                  <a:rPr lang="en-US" altLang="ko-KR"/>
                  <a:t>Server respond with (6)</a:t>
                </a:r>
              </a:p>
              <a:p>
                <a:r>
                  <a:rPr lang="en-US" altLang="ko-KR"/>
                  <a:t>Authenticator includes</a:t>
                </a:r>
              </a:p>
              <a:p>
                <a:pPr lvl="1"/>
                <a:r>
                  <a:rPr lang="en-US" altLang="ko-KR"/>
                  <a:t>Subkey</a:t>
                </a:r>
              </a:p>
              <a:p>
                <a:pPr lvl="2"/>
                <a:r>
                  <a:rPr lang="en-US" altLang="ko-KR"/>
                  <a:t>Client’s choice for encryption key</a:t>
                </a:r>
              </a:p>
              <a:p>
                <a:pPr lvl="2"/>
                <a:r>
                  <a:rPr lang="en-US" altLang="ko-KR"/>
                  <a:t>If not specified,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ko-KR"/>
                  <a:t> is used</a:t>
                </a:r>
              </a:p>
              <a:p>
                <a:pPr lvl="1"/>
                <a:r>
                  <a:rPr lang="en-US" altLang="ko-KR"/>
                  <a:t>Sequence number</a:t>
                </a:r>
              </a:p>
              <a:p>
                <a:pPr lvl="2"/>
                <a:r>
                  <a:rPr lang="en-US" altLang="ko-KR"/>
                  <a:t>Optional field for specifying starting sequence number</a:t>
                </a:r>
              </a:p>
              <a:p>
                <a:pPr lvl="2"/>
                <a:r>
                  <a:rPr lang="en-US" altLang="ko-KR"/>
                  <a:t>Used by server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14FF286-AA42-4174-846A-2826F40BBF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34969DD-3ACD-4704-8E0E-81C63A41B6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69372"/>
          <a:stretch/>
        </p:blipFill>
        <p:spPr>
          <a:xfrm>
            <a:off x="6096000" y="2388353"/>
            <a:ext cx="5994400" cy="1203886"/>
          </a:xfrm>
        </p:spPr>
      </p:pic>
    </p:spTree>
    <p:extLst>
      <p:ext uri="{BB962C8B-B14F-4D97-AF65-F5344CB8AC3E}">
        <p14:creationId xmlns:p14="http://schemas.microsoft.com/office/powerpoint/2010/main" val="31803589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1A6D75-46CF-40F9-ACA3-D350829E0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Ticket</a:t>
            </a:r>
            <a:r>
              <a:rPr lang="ko-KR" altLang="en-US"/>
              <a:t> </a:t>
            </a:r>
            <a:r>
              <a:rPr lang="en-US" altLang="ko-KR"/>
              <a:t>Flags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B2A069-A099-4B19-80A9-5636EDA4C0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INITIAL</a:t>
            </a:r>
          </a:p>
          <a:p>
            <a:pPr lvl="1"/>
            <a:r>
              <a:rPr lang="en-US" altLang="ko-KR" dirty="0"/>
              <a:t>Ticket is issued by AS</a:t>
            </a:r>
          </a:p>
          <a:p>
            <a:pPr lvl="2"/>
            <a:r>
              <a:rPr lang="en-US" altLang="ko-KR" dirty="0"/>
              <a:t>Get the service ticket directly from AS</a:t>
            </a:r>
          </a:p>
          <a:p>
            <a:r>
              <a:rPr lang="en-US" altLang="ko-KR" dirty="0"/>
              <a:t>PRE/HW-AUTHENT</a:t>
            </a:r>
          </a:p>
          <a:p>
            <a:pPr lvl="1"/>
            <a:r>
              <a:rPr lang="en-US" altLang="ko-KR" dirty="0"/>
              <a:t>Previously authenticated or authenticated by H/W</a:t>
            </a:r>
          </a:p>
          <a:p>
            <a:r>
              <a:rPr lang="en-US" altLang="ko-KR" dirty="0"/>
              <a:t>RENEWABLE</a:t>
            </a:r>
          </a:p>
          <a:p>
            <a:pPr lvl="1"/>
            <a:r>
              <a:rPr lang="en-US" altLang="ko-KR" dirty="0"/>
              <a:t>Ticket that can be renewed</a:t>
            </a:r>
          </a:p>
          <a:p>
            <a:r>
              <a:rPr lang="en-US" altLang="ko-KR" dirty="0"/>
              <a:t>Indicates the lot of ticket usage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6B7730D-6ACC-4868-8D94-C851B76EA3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2034988"/>
            <a:ext cx="5926865" cy="3771150"/>
          </a:xfrm>
        </p:spPr>
      </p:pic>
    </p:spTree>
    <p:extLst>
      <p:ext uri="{BB962C8B-B14F-4D97-AF65-F5344CB8AC3E}">
        <p14:creationId xmlns:p14="http://schemas.microsoft.com/office/powerpoint/2010/main" val="31063433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30FD2-930A-4856-BC22-0929FADBE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15.4 Remote User Authentication Using Asymmetric Encryption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5D7E58-29E0-43EB-B170-4D847FE45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8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9DC38-D6D9-4CD3-A525-5CA6D0FC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Session Key Distribution With Timestamp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724B29-F4BA-49F4-A304-31F424E43D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Assumption</a:t>
            </a:r>
          </a:p>
          <a:p>
            <a:pPr lvl="1"/>
            <a:r>
              <a:rPr lang="en-US" altLang="ko-KR" dirty="0"/>
              <a:t>Each of two parties in possession of KDC’s public key</a:t>
            </a:r>
          </a:p>
          <a:p>
            <a:r>
              <a:rPr lang="en-US" altLang="ko-KR" dirty="0"/>
              <a:t>Central system: authentication server(AS)</a:t>
            </a:r>
          </a:p>
          <a:p>
            <a:pPr lvl="1"/>
            <a:r>
              <a:rPr lang="en-US" altLang="ko-KR" dirty="0"/>
              <a:t>Not responsible for secret key distribution</a:t>
            </a:r>
          </a:p>
          <a:p>
            <a:pPr lvl="1"/>
            <a:r>
              <a:rPr lang="en-US" altLang="ko-KR" dirty="0"/>
              <a:t>Provide public-key certificate</a:t>
            </a:r>
          </a:p>
          <a:p>
            <a:r>
              <a:rPr lang="en-US" altLang="ko-KR" dirty="0"/>
              <a:t>Session key is chosen and encrypted by A</a:t>
            </a:r>
          </a:p>
          <a:p>
            <a:pPr lvl="1"/>
            <a:r>
              <a:rPr lang="en-US" altLang="ko-KR" dirty="0"/>
              <a:t>No risk of exposure by AS</a:t>
            </a:r>
          </a:p>
          <a:p>
            <a:r>
              <a:rPr lang="en-US" altLang="ko-KR" dirty="0"/>
              <a:t>Timestamp protect replay of compromised key</a:t>
            </a:r>
          </a:p>
          <a:p>
            <a:r>
              <a:rPr lang="en-US" altLang="ko-KR" dirty="0"/>
              <a:t>Problem: requirement of synchronized clock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54EB14A-0FD5-40CA-927F-D263F31CFF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3407832"/>
            <a:ext cx="5965037" cy="1325563"/>
          </a:xfrm>
        </p:spPr>
      </p:pic>
    </p:spTree>
    <p:extLst>
      <p:ext uri="{BB962C8B-B14F-4D97-AF65-F5344CB8AC3E}">
        <p14:creationId xmlns:p14="http://schemas.microsoft.com/office/powerpoint/2010/main" val="403027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3E82F-B254-4B49-AB31-F972B1DEF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Advanced Protocol Using Nonce #1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32FA64-FCD5-4D0F-A5BB-A532C2E538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349200" indent="-349200">
              <a:buFont typeface="+mj-lt"/>
              <a:buAutoNum type="arabicPeriod"/>
            </a:pPr>
            <a:r>
              <a:rPr lang="en-US" altLang="ko-KR"/>
              <a:t>A informs KDC of desire to establish secure connection with A</a:t>
            </a:r>
          </a:p>
          <a:p>
            <a:pPr marL="349200" indent="-349200">
              <a:buFont typeface="+mj-lt"/>
              <a:buAutoNum type="arabicPeriod"/>
            </a:pPr>
            <a:r>
              <a:rPr lang="en-US" altLang="ko-KR"/>
              <a:t>KDC returns B’s certificate to A</a:t>
            </a:r>
          </a:p>
          <a:p>
            <a:pPr marL="349200" indent="-349200">
              <a:buFont typeface="+mj-lt"/>
              <a:buAutoNum type="arabicPeriod"/>
            </a:pPr>
            <a:r>
              <a:rPr lang="en-US" altLang="ko-KR"/>
              <a:t>A informs B of desire to communicate and send nonce</a:t>
            </a:r>
          </a:p>
          <a:p>
            <a:pPr marL="349200" indent="-349200">
              <a:buFont typeface="+mj-lt"/>
              <a:buAutoNum type="arabicPeriod"/>
            </a:pPr>
            <a:r>
              <a:rPr lang="en-US" altLang="ko-KR"/>
              <a:t>B ask KDC for A’s certificate and session key</a:t>
            </a:r>
          </a:p>
          <a:p>
            <a:pPr lvl="1"/>
            <a:r>
              <a:rPr lang="en-US" altLang="ko-KR"/>
              <a:t>KDC can stamp session key with nonce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61EDB52-2328-4675-A5EE-1CA7F6719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997201"/>
            <a:ext cx="5979132" cy="2047780"/>
          </a:xfrm>
        </p:spPr>
      </p:pic>
    </p:spTree>
    <p:extLst>
      <p:ext uri="{BB962C8B-B14F-4D97-AF65-F5344CB8AC3E}">
        <p14:creationId xmlns:p14="http://schemas.microsoft.com/office/powerpoint/2010/main" val="3138858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B7F15-86DF-4231-AADF-88033B06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Mutual Authentication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5D3BBC-01D8-42A4-9938-19117C474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Enable authenticated key exchange</a:t>
            </a:r>
          </a:p>
          <a:p>
            <a:pPr lvl="1"/>
            <a:r>
              <a:rPr lang="en-US" altLang="ko-KR" dirty="0"/>
              <a:t>Communicating parties satisfy themselves mutually about each other’s identity</a:t>
            </a:r>
          </a:p>
          <a:p>
            <a:r>
              <a:rPr lang="en-US" altLang="ko-KR" dirty="0"/>
              <a:t>2 issues of authenticated key exchange</a:t>
            </a:r>
          </a:p>
          <a:p>
            <a:pPr lvl="1"/>
            <a:r>
              <a:rPr lang="en-US" altLang="ko-KR" dirty="0"/>
              <a:t>Confidentiality</a:t>
            </a:r>
          </a:p>
          <a:p>
            <a:pPr lvl="2"/>
            <a:r>
              <a:rPr lang="en-US" altLang="ko-KR" dirty="0"/>
              <a:t>For preventing masquerade or compromising</a:t>
            </a:r>
          </a:p>
          <a:p>
            <a:pPr lvl="1"/>
            <a:r>
              <a:rPr lang="en-US" altLang="ko-KR" dirty="0"/>
              <a:t>Timeliness</a:t>
            </a:r>
          </a:p>
          <a:p>
            <a:pPr lvl="2"/>
            <a:r>
              <a:rPr lang="en-US" altLang="ko-KR" dirty="0"/>
              <a:t>Important because of threat of message replay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8564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3E82F-B254-4B49-AB31-F972B1DEF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Advanced Protocol Using Nonce #2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32FA64-FCD5-4D0F-A5BB-A532C2E538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349200" indent="-349200">
              <a:buFont typeface="+mj-lt"/>
              <a:buAutoNum type="arabicPeriod" startAt="5"/>
            </a:pPr>
            <a:r>
              <a:rPr lang="en-US" altLang="ko-KR"/>
              <a:t>KDC return A’s certificate and information [nonce, session key, B’s ID] to B</a:t>
            </a:r>
          </a:p>
          <a:p>
            <a:pPr lvl="1"/>
            <a:r>
              <a:rPr lang="en-US" altLang="ko-KR"/>
              <a:t>Session key is generated by KDC and tied to nonce</a:t>
            </a:r>
          </a:p>
          <a:p>
            <a:pPr lvl="1"/>
            <a:r>
              <a:rPr lang="en-US" altLang="ko-KR"/>
              <a:t>A assure session key is fresh</a:t>
            </a:r>
          </a:p>
          <a:p>
            <a:pPr lvl="2"/>
            <a:r>
              <a:rPr lang="en-US" altLang="ko-KR"/>
              <a:t>Binding nonce and session key</a:t>
            </a:r>
          </a:p>
          <a:p>
            <a:pPr marL="349200" indent="-349200">
              <a:buFont typeface="+mj-lt"/>
              <a:buAutoNum type="arabicPeriod" startAt="6"/>
            </a:pPr>
            <a:r>
              <a:rPr lang="en-US" altLang="ko-KR"/>
              <a:t>Information is relayed to A with B’s nonce</a:t>
            </a:r>
          </a:p>
          <a:p>
            <a:pPr marL="349200" indent="-349200">
              <a:buFont typeface="+mj-lt"/>
              <a:buAutoNum type="arabicPeriod" startAt="6"/>
            </a:pPr>
            <a:r>
              <a:rPr lang="en-US" altLang="ko-KR"/>
              <a:t>A get session key, and encrypt B’s nonce with session key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61EDB52-2328-4675-A5EE-1CA7F6719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997201"/>
            <a:ext cx="5979132" cy="2047780"/>
          </a:xfrm>
        </p:spPr>
      </p:pic>
    </p:spTree>
    <p:extLst>
      <p:ext uri="{BB962C8B-B14F-4D97-AF65-F5344CB8AC3E}">
        <p14:creationId xmlns:p14="http://schemas.microsoft.com/office/powerpoint/2010/main" val="8675131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5AA45C82-9448-40B3-A9B6-C8447EF89F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127448"/>
            <a:ext cx="6019800" cy="1808599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013F638-AB6E-4429-AE19-3AAE1859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Revised Protocol to Be Secure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B28F033-A365-4FB0-B5B3-58800AF337F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added in step 5, 6</a:t>
                </a:r>
              </a:p>
              <a:p>
                <a:r>
                  <a:rPr lang="en-US" altLang="ko-KR" dirty="0"/>
                  <a:t>Bind session key to identities of two parties</a:t>
                </a:r>
              </a:p>
              <a:p>
                <a:r>
                  <a:rPr lang="en-US" altLang="ko-KR" dirty="0"/>
                  <a:t>Nonce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considered unique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can have multiple connections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B28F033-A365-4FB0-B5B3-58800AF337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059" r="-7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FB148C42-E6B5-4459-91AF-16FA8C651A03}"/>
              </a:ext>
            </a:extLst>
          </p:cNvPr>
          <p:cNvSpPr/>
          <p:nvPr/>
        </p:nvSpPr>
        <p:spPr>
          <a:xfrm>
            <a:off x="6172199" y="4155440"/>
            <a:ext cx="6019801" cy="5283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내용 개체 틀 5">
            <a:extLst>
              <a:ext uri="{FF2B5EF4-FFF2-40B4-BE49-F238E27FC236}">
                <a16:creationId xmlns:a16="http://schemas.microsoft.com/office/drawing/2014/main" id="{B0C85F04-013A-4BED-B570-D481586ACC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561" b="17639"/>
          <a:stretch/>
        </p:blipFill>
        <p:spPr>
          <a:xfrm>
            <a:off x="6172199" y="5567679"/>
            <a:ext cx="5979132" cy="52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934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9D928-DAF5-4309-B1A4-45B4D5FFF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Public-key Encryption Approaches Suited to E-mail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023E6CF-5153-49CD-9B68-ABC2547A191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/>
                  <a:t>For confidentiality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𝑃𝑈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||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B use its private key to recover session key</a:t>
                </a:r>
              </a:p>
              <a:p>
                <a:pPr lvl="1"/>
                <a:r>
                  <a:rPr lang="en-US" altLang="ko-KR"/>
                  <a:t>Using session key, decrypt message</a:t>
                </a:r>
              </a:p>
              <a:p>
                <a:r>
                  <a:rPr lang="en-US" altLang="ko-KR"/>
                  <a:t>For authentication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||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Guarantee that A cannot later deny sending</a:t>
                </a:r>
              </a:p>
              <a:p>
                <a:pPr lvl="1"/>
                <a:r>
                  <a:rPr lang="en-US" altLang="ko-KR"/>
                  <a:t>Problem: open to another fraud</a:t>
                </a:r>
              </a:p>
              <a:p>
                <a:pPr lvl="2"/>
                <a:r>
                  <a:rPr lang="en-US" altLang="ko-KR"/>
                  <a:t>C gain access to mail queue before delivery</a:t>
                </a:r>
              </a:p>
              <a:p>
                <a:pPr lvl="2"/>
                <a:r>
                  <a:rPr lang="en-US" altLang="ko-KR"/>
                  <a:t>C strip off A’s signature and append C’s signature and requeue message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023E6CF-5153-49CD-9B68-ABC2547A19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954F637-BCE5-4C7D-9DBF-04C849EC53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2" y="2110387"/>
            <a:ext cx="5836920" cy="4119705"/>
          </a:xfrm>
        </p:spPr>
      </p:pic>
    </p:spTree>
    <p:extLst>
      <p:ext uri="{BB962C8B-B14F-4D97-AF65-F5344CB8AC3E}">
        <p14:creationId xmlns:p14="http://schemas.microsoft.com/office/powerpoint/2010/main" val="4112276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9D95A-8AC2-4AAE-BD0D-F7FCA1AD8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Counter to Fraud Signature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2F47EFB-FDBB-40A6-BA45-3B564D30D6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/>
                  <a:t>Encrypt both message and signature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||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𝑃𝑅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Require B knows</a:t>
                </a:r>
              </a:p>
              <a:p>
                <a:pPr lvl="2"/>
                <a:r>
                  <a:rPr lang="en-US" altLang="ko-KR"/>
                  <a:t>A’s public key</a:t>
                </a:r>
              </a:p>
              <a:p>
                <a:pPr lvl="2"/>
                <a:r>
                  <a:rPr lang="en-US" altLang="ko-KR"/>
                  <a:t>Message is timely</a:t>
                </a:r>
              </a:p>
              <a:p>
                <a:r>
                  <a:rPr lang="en-US" altLang="ko-KR"/>
                  <a:t>Effective way: use digital signature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||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𝑃𝑅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||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𝑎𝑠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||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||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Recipient use certificate to obtain sender’s public key and verify it’s authentic</a:t>
                </a:r>
              </a:p>
              <a:p>
                <a:pPr lvl="1"/>
                <a:r>
                  <a:rPr lang="en-US" altLang="ko-KR"/>
                  <a:t>Then use public key to verify message</a:t>
                </a:r>
              </a:p>
              <a:p>
                <a:pPr lvl="1"/>
                <a:r>
                  <a:rPr lang="en-US" altLang="ko-KR"/>
                  <a:t>If confidentiality required, entire message can be encrypted with session key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2F47EFB-FDBB-40A6-BA45-3B564D30D6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00593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C194F-34FF-405C-A931-5915E636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15.5 Federated Identity Management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8B0C47-A600-4761-9481-CD0DCBF071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7618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CD9258-249E-45BB-8D80-98114393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Federated Identity Management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994994-EE1C-49D7-B4EF-C50D746F4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Federated identity management</a:t>
            </a:r>
          </a:p>
          <a:p>
            <a:pPr lvl="1"/>
            <a:r>
              <a:rPr lang="en-US" altLang="ko-KR"/>
              <a:t>Deal with use of common identity management scheme</a:t>
            </a:r>
          </a:p>
          <a:p>
            <a:pPr lvl="2"/>
            <a:r>
              <a:rPr lang="en-US" altLang="ko-KR"/>
              <a:t>Across multiple enterprises, applications and supporting users</a:t>
            </a:r>
          </a:p>
          <a:p>
            <a:r>
              <a:rPr lang="en-US" altLang="ko-KR"/>
              <a:t>Identity management = centralized, automated approach</a:t>
            </a:r>
          </a:p>
          <a:p>
            <a:pPr lvl="1"/>
            <a:r>
              <a:rPr lang="en-US" altLang="ko-KR"/>
              <a:t>For providing enterprise-wide access to resources by authorized individuals</a:t>
            </a:r>
          </a:p>
          <a:p>
            <a:pPr lvl="1"/>
            <a:r>
              <a:rPr lang="en-US" altLang="ko-KR"/>
              <a:t>Role</a:t>
            </a:r>
          </a:p>
          <a:p>
            <a:pPr lvl="2"/>
            <a:r>
              <a:rPr lang="en-US" altLang="ko-KR"/>
              <a:t>Define identity for each user</a:t>
            </a:r>
          </a:p>
          <a:p>
            <a:pPr lvl="2"/>
            <a:r>
              <a:rPr lang="en-US" altLang="ko-KR"/>
              <a:t>Associate attributes with identity</a:t>
            </a:r>
          </a:p>
          <a:p>
            <a:pPr lvl="2"/>
            <a:r>
              <a:rPr lang="en-US" altLang="ko-KR"/>
              <a:t>Enforce a means by which user can verify identity</a:t>
            </a:r>
          </a:p>
          <a:p>
            <a:r>
              <a:rPr lang="en-US" altLang="ko-KR"/>
              <a:t>Central concept of identity management system is use of Single-Sign-On(SSO)</a:t>
            </a:r>
          </a:p>
          <a:p>
            <a:pPr lvl="2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222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997E9-C729-4CE9-ABFE-6614FC1C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Typical Services Provided by Federated Identity Management</a:t>
            </a:r>
            <a:endParaRPr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8820B87-4568-427D-AE4F-826702239A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8848527"/>
              </p:ext>
            </p:extLst>
          </p:nvPr>
        </p:nvGraphicFramePr>
        <p:xfrm>
          <a:off x="838200" y="1825625"/>
          <a:ext cx="10515600" cy="441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1400">
                  <a:extLst>
                    <a:ext uri="{9D8B030D-6E8A-4147-A177-3AD203B41FA5}">
                      <a16:colId xmlns:a16="http://schemas.microsoft.com/office/drawing/2014/main" val="3386416902"/>
                    </a:ext>
                  </a:extLst>
                </a:gridCol>
                <a:gridCol w="8204200">
                  <a:extLst>
                    <a:ext uri="{9D8B030D-6E8A-4147-A177-3AD203B41FA5}">
                      <a16:colId xmlns:a16="http://schemas.microsoft.com/office/drawing/2014/main" val="1955662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Service</a:t>
                      </a:r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Description</a:t>
                      </a:r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98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Point of contacts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User corresponds to the user name provided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63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SSO protocol service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Provide vendor-neutral security token service for supporting SSO to federated service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815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Trust services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For trust relationship-based federation is represented by combination of security token(for exchange information) and identity mapping rules applied to information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545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Key services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Management of keys and certificates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1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Identity services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Provide interface to local data stores(e.g., user registries and databases)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0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Authorization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Grant access to specific service or resource based on authentication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593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Provisioning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Create account for user, enrollment of user in accounts, establishment of access rights or credentials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816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Management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Service related to runtime configuration and deployment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736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47244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D30EB38-FFB7-49FB-97AE-6D30EA60C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1160760" cy="1325563"/>
          </a:xfrm>
        </p:spPr>
        <p:txBody>
          <a:bodyPr/>
          <a:lstStyle/>
          <a:p>
            <a:r>
              <a:rPr lang="en-US" altLang="ko-KR"/>
              <a:t>Generic Identity Management Architecture #1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81A96C4-9285-45E2-B70F-E7D94F8F16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Principal is identity holder</a:t>
            </a:r>
          </a:p>
          <a:p>
            <a:pPr lvl="1"/>
            <a:r>
              <a:rPr lang="en-US" altLang="ko-KR" dirty="0"/>
              <a:t>Seek access to resources and services on network</a:t>
            </a:r>
          </a:p>
          <a:p>
            <a:r>
              <a:rPr lang="en-US" altLang="ko-KR" dirty="0"/>
              <a:t>Principal authenticate themselves to Identity Provider</a:t>
            </a:r>
          </a:p>
          <a:p>
            <a:pPr lvl="1"/>
            <a:r>
              <a:rPr lang="en-US" altLang="ko-KR" dirty="0"/>
              <a:t>Associate authentication information with principal, attributes or identifiers</a:t>
            </a:r>
          </a:p>
          <a:p>
            <a:r>
              <a:rPr lang="en-US" altLang="ko-KR" dirty="0"/>
              <a:t>Attribute service manage creation and maintenance of attributes</a:t>
            </a:r>
            <a:endParaRPr lang="en-US" altLang="ko-KR" dirty="0">
              <a:highlight>
                <a:srgbClr val="FFFF00"/>
              </a:highlight>
            </a:endParaRPr>
          </a:p>
          <a:p>
            <a:pPr lvl="1"/>
            <a:r>
              <a:rPr lang="en-US" altLang="ko-KR" dirty="0"/>
              <a:t>Attributes: identifier, authentication information(password, biometric), etc.</a:t>
            </a:r>
          </a:p>
          <a:p>
            <a:pPr lvl="1"/>
            <a:r>
              <a:rPr lang="en-US" altLang="ko-KR" dirty="0"/>
              <a:t>Administrator assign attributes to user</a:t>
            </a:r>
          </a:p>
          <a:p>
            <a:pPr lvl="2"/>
            <a:r>
              <a:rPr lang="en-US" altLang="ko-KR" dirty="0"/>
              <a:t>Role, access permission, etc.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172F71D-5A13-4F06-BA98-C7069F914D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68022"/>
            <a:ext cx="5181600" cy="4579280"/>
          </a:xfrm>
        </p:spPr>
      </p:pic>
    </p:spTree>
    <p:extLst>
      <p:ext uri="{BB962C8B-B14F-4D97-AF65-F5344CB8AC3E}">
        <p14:creationId xmlns:p14="http://schemas.microsoft.com/office/powerpoint/2010/main" val="33589636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D30EB38-FFB7-49FB-97AE-6D30EA60C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1160760" cy="1325563"/>
          </a:xfrm>
        </p:spPr>
        <p:txBody>
          <a:bodyPr/>
          <a:lstStyle/>
          <a:p>
            <a:r>
              <a:rPr lang="en-US" altLang="ko-KR"/>
              <a:t>Generic Identity Management Architecture #2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81A96C4-9285-45E2-B70F-E7D94F8F16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Data consumer obtain and use data</a:t>
            </a:r>
          </a:p>
          <a:p>
            <a:pPr lvl="1"/>
            <a:r>
              <a:rPr lang="en-US" altLang="ko-KR"/>
              <a:t>Data is maintained and provided by identity and attribute providers</a:t>
            </a:r>
          </a:p>
          <a:p>
            <a:pPr lvl="1"/>
            <a:r>
              <a:rPr lang="en-US" altLang="ko-KR"/>
              <a:t>For supporting authorization decisions and collecting audit information</a:t>
            </a:r>
          </a:p>
          <a:p>
            <a:pPr lvl="1"/>
            <a:r>
              <a:rPr lang="en-US" altLang="ko-KR"/>
              <a:t>E.g., database server</a:t>
            </a:r>
          </a:p>
          <a:p>
            <a:pPr lvl="2"/>
            <a:r>
              <a:rPr lang="en-US" altLang="ko-KR"/>
              <a:t>Need client’s credentials to know what access to provide to that client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172F71D-5A13-4F06-BA98-C7069F914D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68022"/>
            <a:ext cx="5181600" cy="4579280"/>
          </a:xfrm>
        </p:spPr>
      </p:pic>
    </p:spTree>
    <p:extLst>
      <p:ext uri="{BB962C8B-B14F-4D97-AF65-F5344CB8AC3E}">
        <p14:creationId xmlns:p14="http://schemas.microsoft.com/office/powerpoint/2010/main" val="26936880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359941E-C2E8-4F5F-97B9-79E1B3B9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Identity Federation</a:t>
            </a:r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9F74607-8ECE-4F52-A9E1-14C678D9C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Extension of identity management to multiple security domains</a:t>
            </a:r>
          </a:p>
          <a:p>
            <a:r>
              <a:rPr lang="en-US" altLang="ko-KR"/>
              <a:t>Goal: Provide sharing digital</a:t>
            </a:r>
            <a:r>
              <a:rPr lang="ko-KR" altLang="en-US"/>
              <a:t> </a:t>
            </a:r>
            <a:r>
              <a:rPr lang="en-US" altLang="ko-KR"/>
              <a:t>identities</a:t>
            </a:r>
            <a:r>
              <a:rPr lang="ko-KR" altLang="en-US"/>
              <a:t> </a:t>
            </a:r>
            <a:endParaRPr lang="en-US" altLang="ko-KR"/>
          </a:p>
          <a:p>
            <a:pPr lvl="1"/>
            <a:r>
              <a:rPr lang="en-US" altLang="ko-KR"/>
              <a:t>User can be authenticated a single time</a:t>
            </a:r>
          </a:p>
          <a:p>
            <a:pPr lvl="1"/>
            <a:r>
              <a:rPr lang="en-US" altLang="ko-KR"/>
              <a:t>Then, access applications and resources across multiple domains</a:t>
            </a:r>
          </a:p>
          <a:p>
            <a:r>
              <a:rPr lang="en-US" altLang="ko-KR"/>
              <a:t>Must form federation based on agreed standards a mutual levels of trust to securely share digital identities</a:t>
            </a:r>
          </a:p>
          <a:p>
            <a:r>
              <a:rPr lang="en-US" altLang="ko-KR"/>
              <a:t>Federated identity management enable portability of identities, identity attributes, and entitlement across multiple enterprises</a:t>
            </a:r>
          </a:p>
          <a:p>
            <a:r>
              <a:rPr lang="en-US" altLang="ko-KR"/>
              <a:t>In interoperable federated identity schemes, employee can use single sign on to access services across federation 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141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E3427-AFA2-438E-B7E8-2E51977F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Examples of Replay Attack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642EB9-931A-4895-87FB-D7960BF97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Simply copies a message and replays it later</a:t>
            </a:r>
          </a:p>
          <a:p>
            <a:r>
              <a:rPr lang="en-US" altLang="ko-KR" dirty="0"/>
              <a:t>Replay a timestamped message within the valid time window</a:t>
            </a:r>
          </a:p>
          <a:p>
            <a:r>
              <a:rPr lang="en-US" altLang="ko-KR" dirty="0"/>
              <a:t>Replayed message suppresses original message</a:t>
            </a:r>
          </a:p>
          <a:p>
            <a:r>
              <a:rPr lang="en-US" altLang="ko-KR" dirty="0"/>
              <a:t>Replay back to sender</a:t>
            </a:r>
          </a:p>
          <a:p>
            <a:pPr lvl="1"/>
            <a:r>
              <a:rPr lang="en-US" altLang="ko-KR" dirty="0"/>
              <a:t>Possible if symmetric encryption is used</a:t>
            </a:r>
          </a:p>
          <a:p>
            <a:pPr lvl="1"/>
            <a:r>
              <a:rPr lang="en-US" altLang="ko-KR" dirty="0"/>
              <a:t>When sender cannot easily recognize the difference between sent and received message</a:t>
            </a:r>
          </a:p>
        </p:txBody>
      </p:sp>
    </p:spTree>
    <p:extLst>
      <p:ext uri="{BB962C8B-B14F-4D97-AF65-F5344CB8AC3E}">
        <p14:creationId xmlns:p14="http://schemas.microsoft.com/office/powerpoint/2010/main" val="10114313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C65E0-9F8A-45EB-AE07-60B84F049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Capabilities of Federated Identity Management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2BA61A-F2FC-4D97-B265-E9090B2D2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Standardized means of representing attributes</a:t>
            </a:r>
          </a:p>
          <a:p>
            <a:pPr lvl="1"/>
            <a:r>
              <a:rPr lang="en-US" altLang="ko-KR"/>
              <a:t>E.g., attributes: account numbers, physical location and file ownership</a:t>
            </a:r>
          </a:p>
          <a:p>
            <a:r>
              <a:rPr lang="en-US" altLang="ko-KR"/>
              <a:t>Identity Mapping</a:t>
            </a:r>
          </a:p>
          <a:p>
            <a:pPr lvl="1"/>
            <a:r>
              <a:rPr lang="en-US" altLang="ko-KR"/>
              <a:t>Different security domains represent identities and attributes differently</a:t>
            </a:r>
          </a:p>
          <a:p>
            <a:pPr lvl="1"/>
            <a:r>
              <a:rPr lang="en-US" altLang="ko-KR"/>
              <a:t>Information associated with individual in one domain may be more than is necessary in another domain</a:t>
            </a:r>
          </a:p>
          <a:p>
            <a:pPr lvl="1"/>
            <a:r>
              <a:rPr lang="en-US" altLang="ko-KR"/>
              <a:t>Map identities and attributes of user in one domain to requirements of another domain</a:t>
            </a:r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953458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FC6E7-89A1-4B6A-9BEA-E364E0D28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Flow in Generic Federated Identity Management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117BEA-A51C-442E-AD78-942A2717E2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Identity provider acquire information from user and administrator</a:t>
            </a:r>
          </a:p>
          <a:p>
            <a:r>
              <a:rPr lang="en-US" altLang="ko-KR"/>
              <a:t>Service provider obtain and use data maintained and provided by identity provider</a:t>
            </a:r>
          </a:p>
          <a:p>
            <a:pPr lvl="1"/>
            <a:r>
              <a:rPr lang="en-US" altLang="ko-KR"/>
              <a:t>Support authorization decision and collect audit information</a:t>
            </a:r>
          </a:p>
          <a:p>
            <a:pPr lvl="1"/>
            <a:r>
              <a:rPr lang="en-US" altLang="ko-KR"/>
              <a:t>E.g., database server or file server that needs a client’s credentials</a:t>
            </a:r>
          </a:p>
          <a:p>
            <a:pPr lvl="2"/>
            <a:r>
              <a:rPr lang="en-US" altLang="ko-KR"/>
              <a:t>To know what access to provide</a:t>
            </a:r>
            <a:endParaRPr lang="ko-KR" altLang="en-US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36FCD68F-7447-4C61-BAF2-327BABD64E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40160"/>
          <a:stretch/>
        </p:blipFill>
        <p:spPr>
          <a:xfrm>
            <a:off x="6096000" y="1786596"/>
            <a:ext cx="6096000" cy="3787697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C37E3D-C446-453C-86E4-901F96D4E062}"/>
              </a:ext>
            </a:extLst>
          </p:cNvPr>
          <p:cNvSpPr/>
          <p:nvPr/>
        </p:nvSpPr>
        <p:spPr>
          <a:xfrm>
            <a:off x="8341112" y="4973444"/>
            <a:ext cx="3679903" cy="869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544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78837-700D-4375-A4B5-D1C5A0B90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Standard for Identity Exchange across Different Domain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D0EF5-5A14-4839-8ED9-4B2FC3037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Organizations issue security tickets for users</a:t>
            </a:r>
          </a:p>
          <a:p>
            <a:pPr lvl="1"/>
            <a:r>
              <a:rPr lang="en-US" altLang="ko-KR" dirty="0"/>
              <a:t>Define ticket in terms of content and format</a:t>
            </a:r>
          </a:p>
          <a:p>
            <a:r>
              <a:rPr lang="en-US" altLang="ko-KR" dirty="0"/>
              <a:t>Standards</a:t>
            </a:r>
          </a:p>
          <a:p>
            <a:pPr lvl="1"/>
            <a:r>
              <a:rPr lang="en-US" altLang="ko-KR" dirty="0"/>
              <a:t>Extensible Markup Language(XML)</a:t>
            </a:r>
          </a:p>
          <a:p>
            <a:pPr lvl="2"/>
            <a:r>
              <a:rPr lang="en-US" altLang="ko-KR" dirty="0"/>
              <a:t>Markup language that uses sets of embedded tags to characterize text elements</a:t>
            </a:r>
          </a:p>
          <a:p>
            <a:pPr lvl="1"/>
            <a:r>
              <a:rPr lang="en-US" altLang="ko-KR" dirty="0"/>
              <a:t>Simple Object Access Protocol(SOAP)</a:t>
            </a:r>
          </a:p>
          <a:p>
            <a:pPr lvl="2"/>
            <a:r>
              <a:rPr lang="en-US" altLang="ko-KR" dirty="0"/>
              <a:t>Request services from one another with XML-based requests</a:t>
            </a:r>
          </a:p>
          <a:p>
            <a:pPr lvl="1"/>
            <a:r>
              <a:rPr lang="en-US" altLang="ko-KR" dirty="0"/>
              <a:t>WS-Security</a:t>
            </a:r>
          </a:p>
          <a:p>
            <a:pPr lvl="2"/>
            <a:r>
              <a:rPr lang="en-US" altLang="ko-KR" dirty="0"/>
              <a:t>Set of SOAP extensions for implementing message integrity and confidentiality in web service</a:t>
            </a:r>
          </a:p>
          <a:p>
            <a:pPr lvl="1"/>
            <a:r>
              <a:rPr lang="en-US" altLang="ko-KR" dirty="0"/>
              <a:t>Security Assertion Markup Language</a:t>
            </a:r>
          </a:p>
          <a:p>
            <a:pPr lvl="2"/>
            <a:r>
              <a:rPr lang="en-US" altLang="ko-KR" dirty="0"/>
              <a:t>XML-based language for exchange of security information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1598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663F8-D20D-42CE-8AD7-665F3C080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Conclusions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52AB63-608B-4318-AC10-83DE6D512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Understand distinction between identification and verification</a:t>
            </a:r>
          </a:p>
          <a:p>
            <a:r>
              <a:rPr lang="en-US" altLang="ko-KR"/>
              <a:t>Present overview of techniques for remote user authentication using symmetric encryption</a:t>
            </a:r>
          </a:p>
          <a:p>
            <a:r>
              <a:rPr lang="en-US" altLang="ko-KR"/>
              <a:t>Presentation of Kerberos</a:t>
            </a:r>
          </a:p>
          <a:p>
            <a:pPr lvl="1"/>
            <a:r>
              <a:rPr lang="en-US" altLang="ko-KR"/>
              <a:t>Explain differences between version 4 and 5 of Kerberos</a:t>
            </a:r>
          </a:p>
          <a:p>
            <a:pPr lvl="1"/>
            <a:r>
              <a:rPr lang="en-US" altLang="ko-KR"/>
              <a:t>Describe the use of Kerberos in multiple realms</a:t>
            </a:r>
          </a:p>
          <a:p>
            <a:r>
              <a:rPr lang="en-US" altLang="ko-KR"/>
              <a:t>Present overview of techniques for remote user authentication using asymmetric encryption</a:t>
            </a:r>
          </a:p>
          <a:p>
            <a:r>
              <a:rPr lang="en-US" altLang="ko-KR"/>
              <a:t>Understand the need for a federated identity management system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847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66B717-4517-497F-A2BE-30048968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Coping with Replay Attack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9A403F-3E53-47C1-B42D-5AFB65807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Sequence number</a:t>
            </a:r>
          </a:p>
          <a:p>
            <a:pPr lvl="1"/>
            <a:r>
              <a:rPr lang="en-US" altLang="ko-KR"/>
              <a:t>Accepted only if its sequence number is in the proper order</a:t>
            </a:r>
          </a:p>
          <a:p>
            <a:pPr lvl="1"/>
            <a:r>
              <a:rPr lang="en-US" altLang="ko-KR"/>
              <a:t>Each party should keep track of the last sequence number</a:t>
            </a:r>
          </a:p>
          <a:p>
            <a:pPr lvl="2"/>
            <a:r>
              <a:rPr lang="en-US" altLang="ko-KR"/>
              <a:t>Because of this overhead, not used for authentication and key exchange</a:t>
            </a:r>
          </a:p>
          <a:p>
            <a:r>
              <a:rPr lang="en-US" altLang="ko-KR"/>
              <a:t>Timestamps</a:t>
            </a:r>
          </a:p>
          <a:p>
            <a:pPr lvl="1"/>
            <a:r>
              <a:rPr lang="en-US" altLang="ko-KR"/>
              <a:t>A</a:t>
            </a:r>
            <a:r>
              <a:rPr lang="ko-KR" altLang="en-US"/>
              <a:t> </a:t>
            </a:r>
            <a:r>
              <a:rPr lang="en-US" altLang="ko-KR"/>
              <a:t>accepts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 </a:t>
            </a:r>
            <a:r>
              <a:rPr lang="en-US" altLang="ko-KR"/>
              <a:t>message</a:t>
            </a:r>
            <a:r>
              <a:rPr lang="ko-KR" altLang="en-US"/>
              <a:t> </a:t>
            </a:r>
            <a:r>
              <a:rPr lang="en-US" altLang="ko-KR"/>
              <a:t>as</a:t>
            </a:r>
            <a:r>
              <a:rPr lang="ko-KR" altLang="en-US"/>
              <a:t> </a:t>
            </a:r>
            <a:r>
              <a:rPr lang="en-US" altLang="ko-KR"/>
              <a:t>fresh</a:t>
            </a:r>
            <a:r>
              <a:rPr lang="ko-KR" altLang="en-US"/>
              <a:t> </a:t>
            </a:r>
            <a:r>
              <a:rPr lang="en-US" altLang="ko-KR"/>
              <a:t>only</a:t>
            </a:r>
          </a:p>
          <a:p>
            <a:pPr lvl="2"/>
            <a:r>
              <a:rPr lang="en-US" altLang="ko-KR"/>
              <a:t>Fresh = close enough to A’s knowledge of current time</a:t>
            </a:r>
          </a:p>
          <a:p>
            <a:r>
              <a:rPr lang="en-US" altLang="ko-KR"/>
              <a:t>Challenge/response</a:t>
            </a:r>
          </a:p>
          <a:p>
            <a:pPr lvl="1"/>
            <a:r>
              <a:rPr lang="en-US" altLang="ko-KR"/>
              <a:t>A first sends a nonce(challenge) to B</a:t>
            </a:r>
          </a:p>
          <a:p>
            <a:pPr lvl="1"/>
            <a:r>
              <a:rPr lang="en-US" altLang="ko-KR"/>
              <a:t>Requires message(response) contain correct nonce value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504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3B2ED0-69F8-47C5-B103-CA778EB6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One-Way Authentication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701EFA-8285-4D11-8053-D2D396F06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Required when sender and receiver are not in communication at same time</a:t>
            </a:r>
          </a:p>
          <a:p>
            <a:pPr lvl="1"/>
            <a:r>
              <a:rPr lang="en-US" altLang="ko-KR" dirty="0"/>
              <a:t>E.g., email</a:t>
            </a:r>
          </a:p>
          <a:p>
            <a:r>
              <a:rPr lang="en-US" altLang="ko-KR" dirty="0"/>
              <a:t>Requirements for e-mail protocol</a:t>
            </a:r>
          </a:p>
          <a:p>
            <a:pPr lvl="1"/>
            <a:r>
              <a:rPr lang="en-US" altLang="ko-KR" dirty="0"/>
              <a:t>Header must be in clear</a:t>
            </a:r>
          </a:p>
          <a:p>
            <a:pPr lvl="2"/>
            <a:r>
              <a:rPr lang="en-US" altLang="ko-KR" dirty="0"/>
              <a:t>Can be handled by store-and-forward protocol</a:t>
            </a:r>
          </a:p>
          <a:p>
            <a:pPr lvl="1"/>
            <a:r>
              <a:rPr lang="en-US" altLang="ko-KR" dirty="0"/>
              <a:t>Contents may be encrypted</a:t>
            </a:r>
          </a:p>
          <a:p>
            <a:pPr lvl="2"/>
            <a:r>
              <a:rPr lang="en-US" altLang="ko-KR" dirty="0"/>
              <a:t>Mail-handling protocol should not require access to the plaintext form of the message</a:t>
            </a:r>
          </a:p>
          <a:p>
            <a:pPr lvl="2"/>
            <a:r>
              <a:rPr lang="en-US" altLang="ko-KR" dirty="0"/>
              <a:t>Encrypted such that the mail-handling system is not in possession of the decryption key</a:t>
            </a:r>
          </a:p>
          <a:p>
            <a:pPr lvl="2"/>
            <a:r>
              <a:rPr lang="en-US" altLang="ko-KR" dirty="0"/>
              <a:t>Require trusting the mail-handling mechanism</a:t>
            </a:r>
          </a:p>
          <a:p>
            <a:pPr lvl="1"/>
            <a:r>
              <a:rPr lang="en-US" altLang="ko-KR" dirty="0"/>
              <a:t>Recipient wants to assure message is from alleged sender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2292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83515-E0FC-4CD1-95F3-39970756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15.2 Remote User-Authentication Using Symmetric Encryption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29FBA-779D-4E4B-897A-271A40007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602659"/>
      </p:ext>
    </p:extLst>
  </p:cSld>
  <p:clrMapOvr>
    <a:masterClrMapping/>
  </p:clrMapOvr>
</p:sld>
</file>

<file path=ppt/theme/theme1.xml><?xml version="1.0" encoding="utf-8"?>
<a:theme xmlns:a="http://schemas.openxmlformats.org/drawingml/2006/main" name="One L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Britannic Bold"/>
        <a:ea typeface="본명조 Heavy"/>
        <a:cs typeface=""/>
      </a:majorFont>
      <a:minorFont>
        <a:latin typeface="Amaranth"/>
        <a:ea typeface="본고딕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2EDE3412-EFF5-4690-9B6E-675B9B7DDBD1}" vid="{D35ADE08-6298-4040-BCAC-3488955857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220128_FS12_김재유</Template>
  <TotalTime>231</TotalTime>
  <Words>3806</Words>
  <Application>Microsoft Office PowerPoint</Application>
  <PresentationFormat>와이드스크린</PresentationFormat>
  <Paragraphs>581</Paragraphs>
  <Slides>63</Slides>
  <Notes>11</Notes>
  <HiddenSlides>1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1" baseType="lpstr">
      <vt:lpstr>Arial</vt:lpstr>
      <vt:lpstr>Consolas</vt:lpstr>
      <vt:lpstr>Britannic Bold</vt:lpstr>
      <vt:lpstr>본고딕 KR Regular</vt:lpstr>
      <vt:lpstr>Wingdings</vt:lpstr>
      <vt:lpstr>Amaranth</vt:lpstr>
      <vt:lpstr>Cambria Math</vt:lpstr>
      <vt:lpstr>One List</vt:lpstr>
      <vt:lpstr>Chapter 15: User Authentication </vt:lpstr>
      <vt:lpstr>Contents</vt:lpstr>
      <vt:lpstr>15.1 Remote User-Authentication Principles</vt:lpstr>
      <vt:lpstr>User Authentication</vt:lpstr>
      <vt:lpstr>Mutual Authentication</vt:lpstr>
      <vt:lpstr>Examples of Replay Attack</vt:lpstr>
      <vt:lpstr>Coping with Replay Attack</vt:lpstr>
      <vt:lpstr>One-Way Authentication</vt:lpstr>
      <vt:lpstr>15.2 Remote User-Authentication Using Symmetric Encryption</vt:lpstr>
      <vt:lpstr>Secret Key Distribution Using a KDC</vt:lpstr>
      <vt:lpstr>Attack: Compromise Old Session Key</vt:lpstr>
      <vt:lpstr>Addition of Timestamp to Step 2 and 3</vt:lpstr>
      <vt:lpstr>Attack: Suppress-Replay Attack</vt:lpstr>
      <vt:lpstr>Counter Suppress-Replay Attack</vt:lpstr>
      <vt:lpstr>Fix on Secret Key Distribution Using KDC #1 </vt:lpstr>
      <vt:lpstr>Fix on Secret Key Distribution Using KDC #2 </vt:lpstr>
      <vt:lpstr>Fix on Secret Key Distribution Using KDC #3 </vt:lpstr>
      <vt:lpstr>Refinement on KDC Strategy</vt:lpstr>
      <vt:lpstr>15.3 Kerberos</vt:lpstr>
      <vt:lpstr>Possible Threats</vt:lpstr>
      <vt:lpstr>Motivation</vt:lpstr>
      <vt:lpstr>Requirements on Kerberos</vt:lpstr>
      <vt:lpstr>Simple Authentication Dialogue #1</vt:lpstr>
      <vt:lpstr>Simple Authentication Dialogue #2</vt:lpstr>
      <vt:lpstr>Simple Authentication Dialogue #3</vt:lpstr>
      <vt:lpstr>Have 2 Problems</vt:lpstr>
      <vt:lpstr>How to Solve?</vt:lpstr>
      <vt:lpstr>More Secure Authentication Dialogue #1</vt:lpstr>
      <vt:lpstr>More Secure Authentication Dialogue #2</vt:lpstr>
      <vt:lpstr>More Secure Authentication Dialogue #3</vt:lpstr>
      <vt:lpstr>Still Have 2 Problems</vt:lpstr>
      <vt:lpstr>How to Solve?</vt:lpstr>
      <vt:lpstr>Solution in Kerberos Version 4 #1</vt:lpstr>
      <vt:lpstr>Solution in Kerberos Version 4 #2</vt:lpstr>
      <vt:lpstr>Mutual Authentication</vt:lpstr>
      <vt:lpstr>Kerberos Version4</vt:lpstr>
      <vt:lpstr>Kerberos Realm</vt:lpstr>
      <vt:lpstr>Why Inter-realm Authentication is needed?</vt:lpstr>
      <vt:lpstr>How to?</vt:lpstr>
      <vt:lpstr>Environmental Difference Between Version 4 and 5</vt:lpstr>
      <vt:lpstr>Technical Difference Between Version 4 and 5</vt:lpstr>
      <vt:lpstr>Authentication Service Exchange #1</vt:lpstr>
      <vt:lpstr>Authentication Service Exchange #2</vt:lpstr>
      <vt:lpstr>Ticket-granting Exchange</vt:lpstr>
      <vt:lpstr>Client/server Authentication Exchange</vt:lpstr>
      <vt:lpstr>Ticket Flags</vt:lpstr>
      <vt:lpstr>15.4 Remote User Authentication Using Asymmetric Encryption</vt:lpstr>
      <vt:lpstr>Session Key Distribution With Timestamp</vt:lpstr>
      <vt:lpstr>Advanced Protocol Using Nonce #1</vt:lpstr>
      <vt:lpstr>Advanced Protocol Using Nonce #2</vt:lpstr>
      <vt:lpstr>Revised Protocol to Be Secure</vt:lpstr>
      <vt:lpstr>Public-key Encryption Approaches Suited to E-mail</vt:lpstr>
      <vt:lpstr>Counter to Fraud Signature</vt:lpstr>
      <vt:lpstr>15.5 Federated Identity Management</vt:lpstr>
      <vt:lpstr>Federated Identity Management</vt:lpstr>
      <vt:lpstr>Typical Services Provided by Federated Identity Management</vt:lpstr>
      <vt:lpstr>Generic Identity Management Architecture #1</vt:lpstr>
      <vt:lpstr>Generic Identity Management Architecture #2</vt:lpstr>
      <vt:lpstr>Identity Federation</vt:lpstr>
      <vt:lpstr>Capabilities of Federated Identity Management</vt:lpstr>
      <vt:lpstr>Flow in Generic Federated Identity Management</vt:lpstr>
      <vt:lpstr>Standard for Identity Exchange across Different Domain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Ch12: Message Authentication Codes</dc:title>
  <dc:creator>김재윤</dc:creator>
  <cp:lastModifiedBy>손 수민</cp:lastModifiedBy>
  <cp:revision>4</cp:revision>
  <cp:lastPrinted>2016-11-28T00:53:03Z</cp:lastPrinted>
  <dcterms:created xsi:type="dcterms:W3CDTF">2022-01-27T19:04:50Z</dcterms:created>
  <dcterms:modified xsi:type="dcterms:W3CDTF">2022-02-10T15:15:45Z</dcterms:modified>
</cp:coreProperties>
</file>